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2" r:id="rId2"/>
    <p:sldMasterId id="2147483679" r:id="rId3"/>
    <p:sldMasterId id="2147483687" r:id="rId4"/>
  </p:sldMasterIdLst>
  <p:notesMasterIdLst>
    <p:notesMasterId r:id="rId62"/>
  </p:notesMasterIdLst>
  <p:sldIdLst>
    <p:sldId id="256" r:id="rId5"/>
    <p:sldId id="257" r:id="rId6"/>
    <p:sldId id="258" r:id="rId7"/>
    <p:sldId id="321" r:id="rId8"/>
    <p:sldId id="259" r:id="rId9"/>
    <p:sldId id="260" r:id="rId10"/>
    <p:sldId id="261" r:id="rId11"/>
    <p:sldId id="262" r:id="rId12"/>
    <p:sldId id="263" r:id="rId13"/>
    <p:sldId id="264" r:id="rId14"/>
    <p:sldId id="265" r:id="rId15"/>
    <p:sldId id="314" r:id="rId16"/>
    <p:sldId id="269" r:id="rId17"/>
    <p:sldId id="270" r:id="rId18"/>
    <p:sldId id="271" r:id="rId19"/>
    <p:sldId id="272" r:id="rId20"/>
    <p:sldId id="273" r:id="rId21"/>
    <p:sldId id="274" r:id="rId22"/>
    <p:sldId id="275" r:id="rId23"/>
    <p:sldId id="276" r:id="rId24"/>
    <p:sldId id="277" r:id="rId25"/>
    <p:sldId id="278" r:id="rId26"/>
    <p:sldId id="279" r:id="rId27"/>
    <p:sldId id="323" r:id="rId28"/>
    <p:sldId id="361" r:id="rId29"/>
    <p:sldId id="362" r:id="rId30"/>
    <p:sldId id="363" r:id="rId31"/>
    <p:sldId id="364" r:id="rId32"/>
    <p:sldId id="365" r:id="rId33"/>
    <p:sldId id="366" r:id="rId34"/>
    <p:sldId id="367" r:id="rId35"/>
    <p:sldId id="368" r:id="rId36"/>
    <p:sldId id="369" r:id="rId37"/>
    <p:sldId id="370" r:id="rId38"/>
    <p:sldId id="371" r:id="rId39"/>
    <p:sldId id="310" r:id="rId40"/>
    <p:sldId id="282" r:id="rId41"/>
    <p:sldId id="283" r:id="rId42"/>
    <p:sldId id="284" r:id="rId43"/>
    <p:sldId id="324" r:id="rId44"/>
    <p:sldId id="285" r:id="rId45"/>
    <p:sldId id="286" r:id="rId46"/>
    <p:sldId id="372" r:id="rId47"/>
    <p:sldId id="376" r:id="rId48"/>
    <p:sldId id="377" r:id="rId49"/>
    <p:sldId id="378" r:id="rId50"/>
    <p:sldId id="379" r:id="rId51"/>
    <p:sldId id="325" r:id="rId52"/>
    <p:sldId id="347" r:id="rId53"/>
    <p:sldId id="333" r:id="rId54"/>
    <p:sldId id="334" r:id="rId55"/>
    <p:sldId id="373" r:id="rId56"/>
    <p:sldId id="335" r:id="rId57"/>
    <p:sldId id="337" r:id="rId58"/>
    <p:sldId id="338" r:id="rId59"/>
    <p:sldId id="374" r:id="rId60"/>
    <p:sldId id="331"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7" autoAdjust="0"/>
    <p:restoredTop sz="94925" autoAdjust="0"/>
  </p:normalViewPr>
  <p:slideViewPr>
    <p:cSldViewPr snapToGrid="0">
      <p:cViewPr varScale="1">
        <p:scale>
          <a:sx n="88" d="100"/>
          <a:sy n="88" d="100"/>
        </p:scale>
        <p:origin x="13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90"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0"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231"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232"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233"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234" name="PlaceHolder 5"/>
          <p:cNvSpPr>
            <a:spLocks noGrp="1"/>
          </p:cNvSpPr>
          <p:nvPr>
            <p:ph type="sldNum"/>
          </p:nvPr>
        </p:nvSpPr>
        <p:spPr>
          <a:xfrm>
            <a:off x="4278960" y="10157400"/>
            <a:ext cx="3280680" cy="534240"/>
          </a:xfrm>
          <a:prstGeom prst="rect">
            <a:avLst/>
          </a:prstGeom>
        </p:spPr>
        <p:txBody>
          <a:bodyPr lIns="0" tIns="0" rIns="0" bIns="0" anchor="b"/>
          <a:lstStyle/>
          <a:p>
            <a:pPr algn="r"/>
            <a:fld id="{066522F3-C50D-428C-A38D-C7846ED59AFC}"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56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4944E55-44A7-446A-8CF1-DB3D6A9AAFE0}"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11"/>
          <p:cNvSpPr>
            <a:spLocks noGrp="1" noChangeArrowheads="1"/>
          </p:cNvSpPr>
          <p:nvPr>
            <p:ph type="sldNum" sz="quarter"/>
          </p:nvPr>
        </p:nvSpPr>
        <p:spPr>
          <a:noFill/>
        </p:spPr>
        <p:txBody>
          <a:bodyPr/>
          <a:lstStyle>
            <a:lvl1pPr defTabSz="447675" eaLnBrk="0" hangingPunct="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defTabSz="447675" eaLnBrk="0" hangingPunct="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defTabSz="447675" eaLnBrk="0" hangingPunct="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defTabSz="447675" eaLnBrk="0" hangingPunct="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defTabSz="447675" eaLnBrk="0" hangingPunct="0">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1425" indent="-225425" defTabSz="447675"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68625" indent="-225425" defTabSz="447675"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5825" indent="-225425" defTabSz="447675"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3025" indent="-225425" defTabSz="447675"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marL="0" marR="0" lvl="0" indent="0" algn="r" defTabSz="447675" rtl="0" eaLnBrk="1" fontAlgn="auto" latinLnBrk="0" hangingPunct="1">
              <a:lnSpc>
                <a:spcPct val="100000"/>
              </a:lnSpc>
              <a:spcBef>
                <a:spcPct val="0"/>
              </a:spcBef>
              <a:spcAft>
                <a:spcPts val="0"/>
              </a:spcAft>
              <a:buClrTx/>
              <a:buSzPct val="45000"/>
              <a:buFontTx/>
              <a:buNone/>
              <a:tabLst>
                <a:tab pos="723900" algn="l"/>
                <a:tab pos="1447800" algn="l"/>
                <a:tab pos="2171700" algn="l"/>
                <a:tab pos="2895600" algn="l"/>
              </a:tabLst>
              <a:defRPr/>
            </a:pPr>
            <a:fld id="{DC99368D-C3DE-41D8-A887-A45C9924624B}"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447675" rtl="0" eaLnBrk="1" fontAlgn="auto" latinLnBrk="0" hangingPunct="1">
                <a:lnSpc>
                  <a:spcPct val="100000"/>
                </a:lnSpc>
                <a:spcBef>
                  <a:spcPct val="0"/>
                </a:spcBef>
                <a:spcAft>
                  <a:spcPts val="0"/>
                </a:spcAft>
                <a:buClrTx/>
                <a:buSzPct val="45000"/>
                <a:buFontTx/>
                <a:buNone/>
                <a:tabLst>
                  <a:tab pos="723900" algn="l"/>
                  <a:tab pos="1447800" algn="l"/>
                  <a:tab pos="2171700" algn="l"/>
                  <a:tab pos="2895600" algn="l"/>
                </a:tabLst>
                <a:defRPr/>
              </a:pPr>
              <a:t>24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33123" name="Rectangle 1"/>
          <p:cNvSpPr>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4" name="Rectangle 2"/>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11593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Together, the set of phenotypes constitute a “phenotypic profile”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D818-B49C-4427-8127-FB7B1668007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4247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11/40</a:t>
            </a:r>
            <a:r>
              <a:rPr lang="en-US" baseline="0" dirty="0" smtClean="0"/>
              <a:t> patients were diagnosed with a known Mendelian disease using </a:t>
            </a:r>
            <a:r>
              <a:rPr lang="en-US" baseline="0" dirty="0" err="1" smtClean="0"/>
              <a:t>PhenIX</a:t>
            </a:r>
            <a:r>
              <a:rPr lang="en-US" baseline="0" dirty="0" smtClean="0"/>
              <a:t> and a targeted </a:t>
            </a:r>
            <a:r>
              <a:rPr lang="en-US" baseline="0" dirty="0" err="1" smtClean="0"/>
              <a:t>exome</a:t>
            </a:r>
            <a:r>
              <a:rPr lang="en-US" baseline="0" dirty="0" smtClean="0"/>
              <a:t> panel.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66FD-0A1B-B04E-9D23-649543CC29D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660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583F68E-1F3B-4F8C-87EE-F614AF304CBE}" type="slidenum">
              <a:rPr lang="en-US" sz="1200" b="0" strike="noStrike" spc="-1">
                <a:solidFill>
                  <a:srgbClr val="000000"/>
                </a:solidFill>
                <a:uFill>
                  <a:solidFill>
                    <a:srgbClr val="FFFFFF"/>
                  </a:solidFill>
                </a:uFill>
                <a:latin typeface="+mn-lt"/>
                <a:ea typeface="+mn-ea"/>
              </a:rPr>
              <a:t>56</a:t>
            </a:fld>
            <a:endParaRPr lang="en-US" sz="1800" b="0" strike="noStrike" spc="-1">
              <a:solidFill>
                <a:srgbClr val="000000"/>
              </a:solidFill>
              <a:uFill>
                <a:solidFill>
                  <a:srgbClr val="FFFFFF"/>
                </a:solidFill>
              </a:uFill>
              <a:latin typeface="Arial"/>
            </a:endParaRPr>
          </a:p>
        </p:txBody>
      </p:sp>
      <p:sp>
        <p:nvSpPr>
          <p:cNvPr id="583" name="PlaceHolder 2"/>
          <p:cNvSpPr>
            <a:spLocks noGrp="1"/>
          </p:cNvSpPr>
          <p:nvPr>
            <p:ph type="body"/>
          </p:nvPr>
        </p:nvSpPr>
        <p:spPr>
          <a:xfrm>
            <a:off x="685440" y="4343400"/>
            <a:ext cx="5486400" cy="4114440"/>
          </a:xfrm>
          <a:prstGeom prst="rect">
            <a:avLst/>
          </a:prstGeom>
        </p:spPr>
        <p:txBody>
          <a:bodyPr lIns="0" tIns="9360" rIns="0" bIns="0"/>
          <a:lstStyle/>
          <a:p>
            <a:pPr marL="216000" indent="-215640" algn="just">
              <a:lnSpc>
                <a:spcPct val="93000"/>
              </a:lnSpc>
            </a:pPr>
            <a:r>
              <a:rPr lang="en-US" sz="2000" b="0" strike="noStrike" spc="-1">
                <a:solidFill>
                  <a:srgbClr val="000000"/>
                </a:solidFill>
                <a:uFill>
                  <a:solidFill>
                    <a:srgbClr val="FFFFFF"/>
                  </a:solidFill>
                </a:uFill>
                <a:latin typeface="Arial"/>
              </a:rPr>
              <a:t>Finding similar patients in PhenomeCentral. Patient data can be contributed to PhenomeCentral through the PhenoTips user interface, including the phenotype quick search box that enables rapid entry of phenotype terms from the HPO (</a:t>
            </a:r>
            <a:r>
              <a:rPr lang="en-US" sz="2000" b="1" strike="noStrike" spc="-1">
                <a:solidFill>
                  <a:srgbClr val="000000"/>
                </a:solidFill>
                <a:uFill>
                  <a:solidFill>
                    <a:srgbClr val="FFFFFF"/>
                  </a:solidFill>
                </a:uFill>
                <a:latin typeface="Arial"/>
              </a:rPr>
              <a:t>A</a:t>
            </a:r>
            <a:r>
              <a:rPr lang="en-US" sz="2000" b="0" strike="noStrike" spc="-1">
                <a:solidFill>
                  <a:srgbClr val="000000"/>
                </a:solidFill>
                <a:uFill>
                  <a:solidFill>
                    <a:srgbClr val="FFFFFF"/>
                  </a:solidFill>
                </a:uFill>
                <a:latin typeface="Arial"/>
              </a:rPr>
              <a:t>), or selected records can be automatically deidentified and transferred from any PhenoTips instance automatically. The patient record can contain both present and absent phenotypic features (</a:t>
            </a:r>
            <a:r>
              <a:rPr lang="en-US" sz="2000" b="1" strike="noStrike" spc="-1">
                <a:solidFill>
                  <a:srgbClr val="000000"/>
                </a:solidFill>
                <a:uFill>
                  <a:solidFill>
                    <a:srgbClr val="FFFFFF"/>
                  </a:solidFill>
                </a:uFill>
                <a:latin typeface="Arial"/>
              </a:rPr>
              <a:t>B</a:t>
            </a:r>
            <a:r>
              <a:rPr lang="en-US" sz="2000" b="0" strike="noStrike" spc="-1">
                <a:solidFill>
                  <a:srgbClr val="000000"/>
                </a:solidFill>
                <a:uFill>
                  <a:solidFill>
                    <a:srgbClr val="FFFFFF"/>
                  </a:solidFill>
                </a:uFill>
                <a:latin typeface="Arial"/>
              </a:rPr>
              <a:t>) as well as genetic information, including candidate genes and VCF files (</a:t>
            </a:r>
            <a:r>
              <a:rPr lang="en-US" sz="2000" b="1" strike="noStrike" spc="-1">
                <a:solidFill>
                  <a:srgbClr val="000000"/>
                </a:solidFill>
                <a:uFill>
                  <a:solidFill>
                    <a:srgbClr val="FFFFFF"/>
                  </a:solidFill>
                </a:uFill>
                <a:latin typeface="Arial"/>
              </a:rPr>
              <a:t>C</a:t>
            </a:r>
            <a:r>
              <a:rPr lang="en-US" sz="2000" b="0" strike="noStrike" spc="-1">
                <a:solidFill>
                  <a:srgbClr val="000000"/>
                </a:solidFill>
                <a:uFill>
                  <a:solidFill>
                    <a:srgbClr val="FFFFFF"/>
                  </a:solidFill>
                </a:uFill>
                <a:latin typeface="Arial"/>
              </a:rPr>
              <a:t>). The patient's features are then immediately compared with all other patients in PhenomeCentral (</a:t>
            </a:r>
            <a:r>
              <a:rPr lang="en-US" sz="2000" b="1" strike="noStrike" spc="-1">
                <a:solidFill>
                  <a:srgbClr val="000000"/>
                </a:solidFill>
                <a:uFill>
                  <a:solidFill>
                    <a:srgbClr val="FFFFFF"/>
                  </a:solidFill>
                </a:uFill>
                <a:latin typeface="Arial"/>
              </a:rPr>
              <a:t>D</a:t>
            </a:r>
            <a:r>
              <a:rPr lang="en-US" sz="2000" b="0" strike="noStrike" spc="-1">
                <a:solidFill>
                  <a:srgbClr val="000000"/>
                </a:solidFill>
                <a:uFill>
                  <a:solidFill>
                    <a:srgbClr val="FFFFFF"/>
                  </a:solidFill>
                </a:uFill>
                <a:latin typeface="Arial"/>
              </a:rPr>
              <a:t>), and the best matches are shown to the user. A detailed breakdown of the phenotypic (</a:t>
            </a:r>
            <a:r>
              <a:rPr lang="en-US" sz="2000" b="1" strike="noStrike" spc="-1">
                <a:solidFill>
                  <a:srgbClr val="000000"/>
                </a:solidFill>
                <a:uFill>
                  <a:solidFill>
                    <a:srgbClr val="FFFFFF"/>
                  </a:solidFill>
                </a:uFill>
                <a:latin typeface="Arial"/>
              </a:rPr>
              <a:t>E</a:t>
            </a:r>
            <a:r>
              <a:rPr lang="en-US" sz="2000" b="0" strike="noStrike" spc="-1">
                <a:solidFill>
                  <a:srgbClr val="000000"/>
                </a:solidFill>
                <a:uFill>
                  <a:solidFill>
                    <a:srgbClr val="FFFFFF"/>
                  </a:solidFill>
                </a:uFill>
                <a:latin typeface="Arial"/>
              </a:rPr>
              <a:t>) and genotypic (</a:t>
            </a:r>
            <a:r>
              <a:rPr lang="en-US" sz="2000" b="1" strike="noStrike" spc="-1">
                <a:solidFill>
                  <a:srgbClr val="000000"/>
                </a:solidFill>
                <a:uFill>
                  <a:solidFill>
                    <a:srgbClr val="FFFFFF"/>
                  </a:solidFill>
                </a:uFill>
                <a:latin typeface="Arial"/>
              </a:rPr>
              <a:t>F</a:t>
            </a:r>
            <a:r>
              <a:rPr lang="en-US" sz="2000" b="0" strike="noStrike" spc="-1">
                <a:solidFill>
                  <a:srgbClr val="000000"/>
                </a:solidFill>
                <a:uFill>
                  <a:solidFill>
                    <a:srgbClr val="FFFFFF"/>
                  </a:solidFill>
                </a:uFill>
                <a:latin typeface="Arial"/>
              </a:rPr>
              <a:t>) similarity is shown for each match, enabling the user to see the underlying reasons for the match and determine whether or not the match is worth following up. A customizable email template (</a:t>
            </a:r>
            <a:r>
              <a:rPr lang="en-US" sz="2000" b="1" strike="noStrike" spc="-1">
                <a:solidFill>
                  <a:srgbClr val="000000"/>
                </a:solidFill>
                <a:uFill>
                  <a:solidFill>
                    <a:srgbClr val="FFFFFF"/>
                  </a:solidFill>
                </a:uFill>
                <a:latin typeface="Arial"/>
              </a:rPr>
              <a:t>G</a:t>
            </a:r>
            <a:r>
              <a:rPr lang="en-US" sz="2000" b="0" strike="noStrike" spc="-1">
                <a:solidFill>
                  <a:srgbClr val="000000"/>
                </a:solidFill>
                <a:uFill>
                  <a:solidFill>
                    <a:srgbClr val="FFFFFF"/>
                  </a:solidFill>
                </a:uFill>
                <a:latin typeface="Arial"/>
              </a:rPr>
              <a:t>) facilitates contacting the (potentially undisclosed) submitter of another patient record.</a:t>
            </a:r>
          </a:p>
          <a:p>
            <a:pPr marL="216000" indent="-215640">
              <a:lnSpc>
                <a:spcPct val="93000"/>
              </a:lnSpc>
            </a:pPr>
            <a:endParaRPr lang="en-US" sz="2000" b="0" strike="noStrike" spc="-1">
              <a:solidFill>
                <a:srgbClr val="000000"/>
              </a:solidFill>
              <a:uFill>
                <a:solidFill>
                  <a:srgbClr val="FFFFFF"/>
                </a:solidFill>
              </a:uFill>
              <a:latin typeface="Arial"/>
            </a:endParaRPr>
          </a:p>
          <a:p>
            <a:pPr marL="216000" indent="-215640">
              <a:lnSpc>
                <a:spcPct val="93000"/>
              </a:lnSpc>
            </a:pPr>
            <a:r>
              <a:rPr lang="en-US" sz="2000" b="0" strike="noStrike" spc="-1">
                <a:solidFill>
                  <a:srgbClr val="000000"/>
                </a:solidFill>
                <a:uFill>
                  <a:solidFill>
                    <a:srgbClr val="FFFFFF"/>
                  </a:solidFill>
                </a:uFill>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p>
        </p:txBody>
      </p:sp>
    </p:spTree>
    <p:extLst>
      <p:ext uri="{BB962C8B-B14F-4D97-AF65-F5344CB8AC3E}">
        <p14:creationId xmlns:p14="http://schemas.microsoft.com/office/powerpoint/2010/main" val="578764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E047A0-C98A-7E41-A2DB-7B9845C7E6BC}"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6627" name="Rectangle 1026"/>
          <p:cNvSpPr>
            <a:spLocks noGrp="1" noRot="1" noChangeAspect="1" noChangeArrowheads="1"/>
          </p:cNvSpPr>
          <p:nvPr>
            <p:ph type="sldImg"/>
          </p:nvPr>
        </p:nvSpPr>
        <p:spPr>
          <a:solidFill>
            <a:srgbClr val="FFFFFF"/>
          </a:solidFill>
          <a:ln/>
        </p:spPr>
      </p:sp>
      <p:sp>
        <p:nvSpPr>
          <p:cNvPr id="2662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94634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8BF4D6-9AA0-487D-9934-79839059964E}" type="slidenum">
              <a:rPr lang="en-US" sz="1200" b="0" strike="noStrike" spc="-1">
                <a:solidFill>
                  <a:srgbClr val="000000"/>
                </a:solidFill>
                <a:uFill>
                  <a:solidFill>
                    <a:srgbClr val="FFFFFF"/>
                  </a:solidFill>
                </a:uFill>
                <a:latin typeface="Arial"/>
              </a:rPr>
              <a:t>11</a:t>
            </a:fld>
            <a:endParaRPr lang="en-US" sz="1800" b="0" strike="noStrike" spc="-1">
              <a:solidFill>
                <a:srgbClr val="000000"/>
              </a:solidFill>
              <a:uFill>
                <a:solidFill>
                  <a:srgbClr val="FFFFFF"/>
                </a:solidFill>
              </a:uFill>
              <a:latin typeface="Arial"/>
            </a:endParaRPr>
          </a:p>
        </p:txBody>
      </p:sp>
      <p:sp>
        <p:nvSpPr>
          <p:cNvPr id="56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B4D493-F1CA-404A-9994-FAE66369BC6E}" type="slidenum">
              <a:rPr lang="en-US" sz="1200" b="0" strike="noStrike" spc="-1">
                <a:solidFill>
                  <a:srgbClr val="000000"/>
                </a:solidFill>
                <a:uFill>
                  <a:solidFill>
                    <a:srgbClr val="FFFFFF"/>
                  </a:solidFill>
                </a:uFill>
                <a:latin typeface="Arial"/>
              </a:rPr>
              <a:t>16</a:t>
            </a:fld>
            <a:endParaRPr lang="en-US" sz="1800" b="0" strike="noStrike" spc="-1">
              <a:solidFill>
                <a:srgbClr val="000000"/>
              </a:solidFill>
              <a:uFill>
                <a:solidFill>
                  <a:srgbClr val="FFFFFF"/>
                </a:solidFill>
              </a:uFill>
              <a:latin typeface="Arial"/>
            </a:endParaRPr>
          </a:p>
        </p:txBody>
      </p:sp>
      <p:sp>
        <p:nvSpPr>
          <p:cNvPr id="57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73"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4BEFF07-392D-48B8-8401-121C066B4872}"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13A574E-9C59-479A-B86D-CF2E365A665A}" type="slidenum">
              <a:rPr lang="en-US" sz="1200" b="0" strike="noStrike" spc="-1">
                <a:solidFill>
                  <a:srgbClr val="000000"/>
                </a:solidFill>
                <a:uFill>
                  <a:solidFill>
                    <a:srgbClr val="FFFFFF"/>
                  </a:solidFill>
                </a:uFill>
                <a:latin typeface="Arial"/>
              </a:rPr>
              <a:t>20</a:t>
            </a:fld>
            <a:endParaRPr lang="en-US" sz="1800" b="0" strike="noStrike" spc="-1">
              <a:solidFill>
                <a:srgbClr val="000000"/>
              </a:solidFill>
              <a:uFill>
                <a:solidFill>
                  <a:srgbClr val="FFFFFF"/>
                </a:solidFill>
              </a:uFill>
              <a:latin typeface="Arial"/>
            </a:endParaRPr>
          </a:p>
        </p:txBody>
      </p:sp>
      <p:sp>
        <p:nvSpPr>
          <p:cNvPr id="57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9563D0-F1E8-4B95-B36E-1EED82C70ED0}" type="slidenum">
              <a:rPr lang="en-US" sz="1200" b="0" strike="noStrike" spc="-1">
                <a:solidFill>
                  <a:srgbClr val="000000"/>
                </a:solidFill>
                <a:uFill>
                  <a:solidFill>
                    <a:srgbClr val="FFFFFF"/>
                  </a:solidFill>
                </a:uFill>
                <a:latin typeface="Arial"/>
              </a:rPr>
              <a:t>21</a:t>
            </a:fld>
            <a:endParaRPr lang="en-US" sz="1800" b="0" strike="noStrike" spc="-1">
              <a:solidFill>
                <a:srgbClr val="000000"/>
              </a:solidFill>
              <a:uFill>
                <a:solidFill>
                  <a:srgbClr val="FFFFFF"/>
                </a:solidFill>
              </a:uFill>
              <a:latin typeface="Arial"/>
            </a:endParaRPr>
          </a:p>
        </p:txBody>
      </p:sp>
      <p:sp>
        <p:nvSpPr>
          <p:cNvPr id="57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680" cy="4114080"/>
          </a:xfrm>
          <a:prstGeom prst="rect">
            <a:avLst/>
          </a:prstGeom>
        </p:spPr>
        <p:txBody>
          <a:bodyPr lIns="0" tIns="0" rIns="0" bIns="0"/>
          <a:lstStyle/>
          <a:p>
            <a:r>
              <a:rPr lang="en-US" sz="2000" b="0" strike="noStrike" spc="-1">
                <a:solidFill>
                  <a:srgbClr val="000000"/>
                </a:solidFill>
                <a:uFill>
                  <a:solidFill>
                    <a:srgbClr val="FFFFFF"/>
                  </a:solidFill>
                </a:uFill>
                <a:latin typeface="Times New Roman"/>
              </a:rPr>
              <a:t>Slick used car salesman</a:t>
            </a:r>
            <a:endParaRPr lang="en-US" sz="2000" b="0" strike="noStrike" spc="-1">
              <a:solidFill>
                <a:srgbClr val="000000"/>
              </a:solidFill>
              <a:uFill>
                <a:solidFill>
                  <a:srgbClr val="FFFFFF"/>
                </a:solidFill>
              </a:uFill>
              <a:latin typeface="Arial"/>
            </a:endParaRPr>
          </a:p>
        </p:txBody>
      </p:sp>
      <p:sp>
        <p:nvSpPr>
          <p:cNvPr id="579"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6B454AA-902D-4AEB-9B4F-9FEB89655D2A}" type="slidenum">
              <a:rPr lang="en-US" sz="1200" b="0" strike="noStrike" spc="-1">
                <a:solidFill>
                  <a:srgbClr val="000000"/>
                </a:solidFill>
                <a:uFill>
                  <a:solidFill>
                    <a:srgbClr val="FFFFFF"/>
                  </a:solidFill>
                </a:uFill>
                <a:latin typeface="Times New Roman"/>
                <a:ea typeface="+mn-ea"/>
              </a:rPr>
              <a:t>22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11FA613-15A5-48BD-846D-8FFD465F4964}" type="slidenum">
              <a:rPr lang="en-US" sz="1200" b="0" strike="noStrike" spc="-1">
                <a:solidFill>
                  <a:srgbClr val="000000"/>
                </a:solidFill>
                <a:uFill>
                  <a:solidFill>
                    <a:srgbClr val="FFFFFF"/>
                  </a:solidFill>
                </a:uFill>
                <a:latin typeface="Times New Roman"/>
                <a:ea typeface="+mn-ea"/>
              </a:rPr>
              <a:t>23</a:t>
            </a:fld>
            <a:endParaRPr lang="en-US" sz="1800" b="0" strike="noStrike" spc="-1">
              <a:solidFill>
                <a:srgbClr val="000000"/>
              </a:solidFill>
              <a:uFill>
                <a:solidFill>
                  <a:srgbClr val="FFFFFF"/>
                </a:solidFill>
              </a:uFill>
              <a:latin typeface="Arial"/>
            </a:endParaRPr>
          </a:p>
        </p:txBody>
      </p:sp>
      <p:sp>
        <p:nvSpPr>
          <p:cNvPr id="581" name="PlaceHolder 2"/>
          <p:cNvSpPr>
            <a:spLocks noGrp="1"/>
          </p:cNvSpPr>
          <p:nvPr>
            <p:ph type="body"/>
          </p:nvPr>
        </p:nvSpPr>
        <p:spPr>
          <a:xfrm>
            <a:off x="914400" y="4343400"/>
            <a:ext cx="5028480" cy="4114080"/>
          </a:xfrm>
          <a:prstGeom prst="rect">
            <a:avLst/>
          </a:prstGeom>
        </p:spPr>
        <p:txBody>
          <a:bodyPr lIns="0" tIns="0" rIns="0" bIns="0" anchor="ctr"/>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@micheldumontier::GREEK(C)|GRECO:2017-04-03</a:t>
            </a:r>
          </a:p>
        </p:txBody>
      </p:sp>
      <p:sp>
        <p:nvSpPr>
          <p:cNvPr id="7" name="Slide Number Placeholder 6"/>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462754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@micheldumontier::GREEK(C)|GRECO:2017-04-03</a:t>
            </a:r>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728723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@micheldumontier::GREEK(C)|GRECO:2017-04-03</a:t>
            </a:r>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655997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lvl1pPr>
              <a:defRPr>
                <a:solidFill>
                  <a:schemeClr val="tx2"/>
                </a:solidFill>
              </a:defRPr>
            </a:lvl1pPr>
          </a:lstStyle>
          <a:p>
            <a:pPr algn="ctr"/>
            <a:endParaRPr lang="en-US" sz="4400" b="0" strike="noStrike" spc="-1" dirty="0">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827800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@micheldumontier::GREEK(C)|GRECO:2017-04-03</a:t>
            </a:r>
            <a:endParaRPr lang="en-US"/>
          </a:p>
        </p:txBody>
      </p:sp>
      <p:sp>
        <p:nvSpPr>
          <p:cNvPr id="4" name="Slide Number Placeholder 3"/>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3144488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smtClean="0"/>
              <a:t>@micheldumontier::GREEK(C)|GRECO:2017-04-03</a:t>
            </a:r>
            <a:endParaRPr lang="en-US"/>
          </a:p>
        </p:txBody>
      </p:sp>
      <p:sp>
        <p:nvSpPr>
          <p:cNvPr id="5" name="Slide Number Placeholder 4"/>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98265903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t>@micheldumontier::GREEK(C)|GRECO:2017-04-03</a:t>
            </a:r>
            <a:endParaRPr lang="en-US"/>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69454779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t>@micheldumontier::GREEK(C)|GRECO:2017-04-03</a:t>
            </a:r>
            <a:endParaRPr lang="en-US"/>
          </a:p>
        </p:txBody>
      </p:sp>
      <p:sp>
        <p:nvSpPr>
          <p:cNvPr id="7" name="Slide Number Placeholder 6"/>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428919782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r>
              <a:rPr lang="en-US" smtClean="0"/>
              <a:t>@micheldumontier::GREEK(C)|GRECO:2017-04-03</a:t>
            </a:r>
            <a:endParaRPr lang="en-US"/>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56173758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smtClean="0"/>
              <a:t>@micheldumontier::GREEK(C)|GRECO:2017-04-03</a:t>
            </a:r>
            <a:endParaRPr lang="en-US"/>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013720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dirty="0">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r>
              <a:rPr lang="en-US" smtClean="0"/>
              <a:t>@micheldumontier::GREEK(C)|GRECO:2017-04-03</a:t>
            </a:r>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1959925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715000" y="6629400"/>
            <a:ext cx="3429000" cy="228600"/>
          </a:xfrm>
        </p:spPr>
        <p:txBody>
          <a:bodyPr/>
          <a:lstStyle/>
          <a:p>
            <a:r>
              <a:rPr lang="en-US" smtClean="0"/>
              <a:t>@micheldumontier::GREEK(C)|GRECO:2017-04-03</a:t>
            </a:r>
            <a:endParaRPr lang="en-US" dirty="0"/>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81915020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334000" y="6629400"/>
            <a:ext cx="3810000" cy="228600"/>
          </a:xfrm>
        </p:spPr>
        <p:txBody>
          <a:bodyPr/>
          <a:lstStyle/>
          <a:p>
            <a:r>
              <a:rPr lang="en-US" smtClean="0"/>
              <a:t>@micheldumontier::GREEK(C)|GRECO:2017-04-03</a:t>
            </a:r>
            <a:endParaRPr lang="en-US"/>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2686373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5029200" y="6629400"/>
            <a:ext cx="4114800" cy="228600"/>
          </a:xfrm>
        </p:spPr>
        <p:txBody>
          <a:bodyPr/>
          <a:lstStyle/>
          <a:p>
            <a:r>
              <a:rPr lang="en-US" smtClean="0"/>
              <a:t>@micheldumontier::GREEK(C)|GRECO:2017-04-03</a:t>
            </a:r>
            <a:endParaRPr lang="en-US"/>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84470144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5410200" y="6553200"/>
            <a:ext cx="3733800" cy="304800"/>
          </a:xfrm>
        </p:spPr>
        <p:txBody>
          <a:bodyPr/>
          <a:lstStyle/>
          <a:p>
            <a:r>
              <a:rPr lang="en-US" smtClean="0"/>
              <a:t>@micheldumontier::GREEK(C)|GRECO:2017-04-03</a:t>
            </a:r>
            <a:endParaRPr lang="en-US"/>
          </a:p>
        </p:txBody>
      </p:sp>
      <p:sp>
        <p:nvSpPr>
          <p:cNvPr id="7" name="Slide Number Placeholder 6"/>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119361194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lvl1pPr>
              <a:defRPr b="1">
                <a:solidFill>
                  <a:schemeClr val="tx2"/>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5638800" y="6629400"/>
            <a:ext cx="3505200" cy="228600"/>
          </a:xfrm>
        </p:spPr>
        <p:txBody>
          <a:bodyPr/>
          <a:lstStyle/>
          <a:p>
            <a:r>
              <a:rPr lang="en-US" smtClean="0"/>
              <a:t>@micheldumontier::GREEK(C)|GRECO:2017-04-03</a:t>
            </a:r>
            <a:endParaRPr lang="en-US"/>
          </a:p>
        </p:txBody>
      </p:sp>
      <p:sp>
        <p:nvSpPr>
          <p:cNvPr id="5" name="Slide Number Placeholder 4"/>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03345528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438400" y="6629400"/>
            <a:ext cx="2133600" cy="228600"/>
          </a:xfrm>
          <a:prstGeom prst="rect">
            <a:avLst/>
          </a:prstGeom>
        </p:spPr>
        <p:txBody>
          <a:bodyPr/>
          <a:lstStyle/>
          <a:p>
            <a:endParaRPr lang="en-US"/>
          </a:p>
        </p:txBody>
      </p:sp>
      <p:sp>
        <p:nvSpPr>
          <p:cNvPr id="3" name="Footer Placeholder 2"/>
          <p:cNvSpPr>
            <a:spLocks noGrp="1"/>
          </p:cNvSpPr>
          <p:nvPr>
            <p:ph type="ftr" sz="quarter" idx="11"/>
          </p:nvPr>
        </p:nvSpPr>
        <p:spPr>
          <a:xfrm>
            <a:off x="5562600" y="6629400"/>
            <a:ext cx="3581400" cy="228600"/>
          </a:xfrm>
        </p:spPr>
        <p:txBody>
          <a:bodyPr/>
          <a:lstStyle/>
          <a:p>
            <a:r>
              <a:rPr lang="en-US" smtClean="0"/>
              <a:t>@micheldumontier::GREEK(C)|GRECO:2017-04-03</a:t>
            </a:r>
            <a:endParaRPr lang="en-US"/>
          </a:p>
        </p:txBody>
      </p:sp>
      <p:sp>
        <p:nvSpPr>
          <p:cNvPr id="4" name="Slide Number Placeholder 3"/>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10336302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OverTx">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992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lvl1pPr>
              <a:defRPr>
                <a:solidFill>
                  <a:schemeClr val="tx2"/>
                </a:solidFill>
              </a:defRPr>
            </a:lvl1pPr>
          </a:lstStyle>
          <a:p>
            <a:pPr algn="ctr"/>
            <a:endParaRPr lang="en-US" sz="4400" b="0" strike="noStrike" spc="-1" dirty="0">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@micheldumontier::GREEK(C)|GRECO:2017-04-03</a:t>
            </a:r>
          </a:p>
        </p:txBody>
      </p:sp>
      <p:sp>
        <p:nvSpPr>
          <p:cNvPr id="4" name="Slide Number Placeholder 3"/>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76699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r>
              <a:rPr lang="en-US"/>
              <a:t>@micheldumontier::GREEK(C)|GRECO:2017-04-03</a:t>
            </a:r>
          </a:p>
        </p:txBody>
      </p:sp>
      <p:sp>
        <p:nvSpPr>
          <p:cNvPr id="5" name="Slide Number Placeholder 4"/>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1780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@micheldumontier::GREEK(C)|GRECO:2017-04-03</a:t>
            </a:r>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6274856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Footer Placeholder 1">
            <a:extLst>
              <a:ext uri="{FF2B5EF4-FFF2-40B4-BE49-F238E27FC236}">
                <a16:creationId xmlns:a16="http://schemas.microsoft.com/office/drawing/2014/main" id="{C3E4FF9A-FB77-4A93-B0E4-781B7857D99F}"/>
              </a:ext>
            </a:extLst>
          </p:cNvPr>
          <p:cNvSpPr>
            <a:spLocks noGrp="1"/>
          </p:cNvSpPr>
          <p:nvPr>
            <p:ph type="ftr" sz="quarter" idx="3"/>
          </p:nvPr>
        </p:nvSpPr>
        <p:spPr>
          <a:xfrm>
            <a:off x="4572000" y="6598693"/>
            <a:ext cx="4572000" cy="25930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CA" smtClean="0"/>
              <a:t>@micheldumontier::GREEK(C)|GRECO:2017-04-03</a:t>
            </a:r>
            <a:endParaRPr lang="en-CA"/>
          </a:p>
        </p:txBody>
      </p:sp>
      <p:sp>
        <p:nvSpPr>
          <p:cNvPr id="3" name="Slide Number Placeholder 2">
            <a:extLst>
              <a:ext uri="{FF2B5EF4-FFF2-40B4-BE49-F238E27FC236}">
                <a16:creationId xmlns:a16="http://schemas.microsoft.com/office/drawing/2014/main" id="{68BBBD01-62FF-4D1B-9C0B-04690D7D725E}"/>
              </a:ext>
            </a:extLst>
          </p:cNvPr>
          <p:cNvSpPr>
            <a:spLocks noGrp="1"/>
          </p:cNvSpPr>
          <p:nvPr>
            <p:ph type="sldNum" sz="quarter" idx="4"/>
          </p:nvPr>
        </p:nvSpPr>
        <p:spPr>
          <a:xfrm>
            <a:off x="0" y="6598693"/>
            <a:ext cx="2057400" cy="259307"/>
          </a:xfrm>
          <a:prstGeom prst="rect">
            <a:avLst/>
          </a:prstGeom>
        </p:spPr>
        <p:txBody>
          <a:bodyPr vert="horz" lIns="91440" tIns="45720" rIns="91440" bIns="45720" rtlCol="0" anchor="ctr"/>
          <a:lstStyle>
            <a:lvl1pPr algn="l">
              <a:defRPr sz="1200">
                <a:solidFill>
                  <a:schemeClr val="tx1">
                    <a:tint val="75000"/>
                  </a:schemeClr>
                </a:solidFill>
              </a:defRPr>
            </a:lvl1pPr>
          </a:lstStyle>
          <a:p>
            <a:fld id="{B0AE7DF4-FD05-4947-8899-9B3EC939981D}"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1" r:id="rId6"/>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800600" y="6629400"/>
            <a:ext cx="4343400" cy="22134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@micheldumontier::GREEK(C)|GRECO:2017-04-03</a:t>
            </a:r>
          </a:p>
        </p:txBody>
      </p:sp>
      <p:sp>
        <p:nvSpPr>
          <p:cNvPr id="6" name="Slide Number Placeholder 5"/>
          <p:cNvSpPr>
            <a:spLocks noGrp="1"/>
          </p:cNvSpPr>
          <p:nvPr>
            <p:ph type="sldNum" sz="quarter" idx="4"/>
          </p:nvPr>
        </p:nvSpPr>
        <p:spPr>
          <a:xfrm>
            <a:off x="0" y="6629400"/>
            <a:ext cx="2133600" cy="221343"/>
          </a:xfrm>
          <a:prstGeom prst="rect">
            <a:avLst/>
          </a:prstGeom>
        </p:spPr>
        <p:txBody>
          <a:bodyPr vert="horz" lIns="91440" tIns="45720" rIns="91440" bIns="45720" rtlCol="0" anchor="ctr"/>
          <a:lstStyle>
            <a:lvl1pPr algn="l">
              <a:defRPr sz="1200">
                <a:solidFill>
                  <a:schemeClr val="tx1">
                    <a:tint val="75000"/>
                  </a:schemeClr>
                </a:solidFill>
              </a:defRPr>
            </a:lvl1pPr>
          </a:lstStyle>
          <a:p>
            <a:fld id="{2582ACC2-38F0-41F7-837F-EF42E2ECEECF}" type="slidenum">
              <a:rPr lang="en-US" smtClean="0"/>
              <a:pPr/>
              <a:t>‹#›</a:t>
            </a:fld>
            <a:endParaRPr lang="en-US"/>
          </a:p>
        </p:txBody>
      </p:sp>
    </p:spTree>
    <p:extLst>
      <p:ext uri="{BB962C8B-B14F-4D97-AF65-F5344CB8AC3E}">
        <p14:creationId xmlns:p14="http://schemas.microsoft.com/office/powerpoint/2010/main" val="23613530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94" r:id="rId7"/>
  </p:sldLayoutIdLst>
  <p:hf hdr="0" ftr="0" dt="0"/>
  <p:txStyles>
    <p:titleStyle>
      <a:lvl1pPr algn="ctr" defTabSz="9144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4800600" y="6629400"/>
            <a:ext cx="4343400" cy="221343"/>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smtClean="0"/>
              <a:t>@micheldumontier::GREEK(C)|GRECO:2017-04-03</a:t>
            </a:r>
            <a:endParaRPr lang="en-US"/>
          </a:p>
        </p:txBody>
      </p:sp>
      <p:sp>
        <p:nvSpPr>
          <p:cNvPr id="6" name="Slide Number Placeholder 5"/>
          <p:cNvSpPr>
            <a:spLocks noGrp="1"/>
          </p:cNvSpPr>
          <p:nvPr>
            <p:ph type="sldNum" sz="quarter" idx="4"/>
          </p:nvPr>
        </p:nvSpPr>
        <p:spPr>
          <a:xfrm>
            <a:off x="0" y="6629400"/>
            <a:ext cx="2133600" cy="221343"/>
          </a:xfrm>
          <a:prstGeom prst="rect">
            <a:avLst/>
          </a:prstGeom>
        </p:spPr>
        <p:txBody>
          <a:bodyPr vert="horz" lIns="91440" tIns="45720" rIns="91440" bIns="45720" rtlCol="0" anchor="ctr"/>
          <a:lstStyle>
            <a:lvl1pPr algn="l">
              <a:defRPr sz="1200">
                <a:solidFill>
                  <a:schemeClr val="tx1">
                    <a:tint val="75000"/>
                  </a:schemeClr>
                </a:solidFill>
              </a:defRPr>
            </a:lvl1pPr>
          </a:lstStyle>
          <a:p>
            <a:fld id="{2582ACC2-38F0-41F7-837F-EF42E2ECEECF}" type="slidenum">
              <a:rPr lang="en-US" smtClean="0"/>
              <a:pPr/>
              <a:t>‹#›</a:t>
            </a:fld>
            <a:endParaRPr lang="en-US"/>
          </a:p>
        </p:txBody>
      </p:sp>
    </p:spTree>
    <p:extLst>
      <p:ext uri="{BB962C8B-B14F-4D97-AF65-F5344CB8AC3E}">
        <p14:creationId xmlns:p14="http://schemas.microsoft.com/office/powerpoint/2010/main" val="403065195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6248400" y="6629400"/>
            <a:ext cx="28956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smtClean="0"/>
              <a:t>@micheldumontier::GREEK(C)|GRECO:2017-04-03</a:t>
            </a:r>
            <a:endParaRPr lang="en-US"/>
          </a:p>
        </p:txBody>
      </p:sp>
      <p:sp>
        <p:nvSpPr>
          <p:cNvPr id="6" name="Slide Number Placeholder 5"/>
          <p:cNvSpPr>
            <a:spLocks noGrp="1"/>
          </p:cNvSpPr>
          <p:nvPr>
            <p:ph type="sldNum" sz="quarter" idx="4"/>
          </p:nvPr>
        </p:nvSpPr>
        <p:spPr>
          <a:xfrm>
            <a:off x="0" y="6629400"/>
            <a:ext cx="2133600" cy="221343"/>
          </a:xfrm>
          <a:prstGeom prst="rect">
            <a:avLst/>
          </a:prstGeom>
        </p:spPr>
        <p:txBody>
          <a:bodyPr vert="horz" lIns="91440" tIns="45720" rIns="91440" bIns="45720" rtlCol="0" anchor="ctr"/>
          <a:lstStyle>
            <a:lvl1pPr algn="l">
              <a:defRPr sz="1200">
                <a:solidFill>
                  <a:schemeClr val="tx1">
                    <a:tint val="75000"/>
                  </a:schemeClr>
                </a:solidFill>
              </a:defRPr>
            </a:lvl1pPr>
          </a:lstStyle>
          <a:p>
            <a:fld id="{2582ACC2-38F0-41F7-837F-EF42E2ECEECF}" type="slidenum">
              <a:rPr lang="en-US" smtClean="0"/>
              <a:pPr/>
              <a:t>‹#›</a:t>
            </a:fld>
            <a:endParaRPr lang="en-US"/>
          </a:p>
        </p:txBody>
      </p:sp>
    </p:spTree>
    <p:extLst>
      <p:ext uri="{BB962C8B-B14F-4D97-AF65-F5344CB8AC3E}">
        <p14:creationId xmlns:p14="http://schemas.microsoft.com/office/powerpoint/2010/main" val="424322070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5" r:id="rId7"/>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2.xml"/><Relationship Id="rId4"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5.xml"/><Relationship Id="rId4" Type="http://schemas.openxmlformats.org/officeDocument/2006/relationships/image" Target="../media/image44.jpg"/></Relationships>
</file>

<file path=ppt/slides/_rels/slide5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5.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hyperlink" Target="http://compbio.charite.de/PhenIX/"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vmlDrawing" Target="../drawings/vmlDrawing1.vml"/><Relationship Id="rId5" Type="http://schemas.openxmlformats.org/officeDocument/2006/relationships/image" Target="../media/image56.png"/><Relationship Id="rId4" Type="http://schemas.openxmlformats.org/officeDocument/2006/relationships/package" Target="../embeddings/Microsoft_Word_Document.docx"/></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hyperlink" Target="http://onlinelibrary.wiley.com/doi/10.1002/humu.22851/full#humu22851-fig-0001" TargetMode="External"/><Relationship Id="rId4" Type="http://schemas.openxmlformats.org/officeDocument/2006/relationships/hyperlink" Target="http://onlinelibrary.wiley.com/doi/10.1002/humu.2015.36.issue-10/issueto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609480" y="91440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4000" b="1" cap="all" spc="-1" dirty="0">
                <a:solidFill>
                  <a:srgbClr val="1F497D"/>
                </a:solidFill>
                <a:uFill>
                  <a:solidFill>
                    <a:srgbClr val="FFFFFF"/>
                  </a:solidFill>
                </a:uFill>
                <a:latin typeface="Calibri"/>
              </a:rPr>
              <a:t>Ontologies </a:t>
            </a:r>
          </a:p>
          <a:p>
            <a:pPr algn="ctr"/>
            <a:r>
              <a:rPr lang="en-US" sz="4000" b="1" cap="all" spc="-1">
                <a:solidFill>
                  <a:srgbClr val="1F497D"/>
                </a:solidFill>
                <a:uFill>
                  <a:solidFill>
                    <a:srgbClr val="FFFFFF"/>
                  </a:solidFill>
                </a:uFill>
                <a:latin typeface="Calibri"/>
              </a:rPr>
              <a:t>in computational </a:t>
            </a:r>
            <a:r>
              <a:rPr lang="en-US" sz="4000" b="1" cap="all" spc="-1" smtClean="0">
                <a:solidFill>
                  <a:srgbClr val="1F497D"/>
                </a:solidFill>
                <a:uFill>
                  <a:solidFill>
                    <a:srgbClr val="FFFFFF"/>
                  </a:solidFill>
                </a:uFill>
                <a:latin typeface="Calibri"/>
              </a:rPr>
              <a:t>biology</a:t>
            </a:r>
            <a:endParaRPr lang="en-US" spc="-1">
              <a:solidFill>
                <a:srgbClr val="000000"/>
              </a:solidFill>
              <a:uFill>
                <a:solidFill>
                  <a:srgbClr val="FFFFFF"/>
                </a:solidFill>
              </a:uFill>
            </a:endParaRPr>
          </a:p>
        </p:txBody>
      </p:sp>
      <p:sp>
        <p:nvSpPr>
          <p:cNvPr id="237"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670C465-BB2C-459E-856F-D500D3C93B7B}" type="slidenum">
              <a:rPr lang="en-US" sz="1200" b="0" strike="noStrike" spc="-1">
                <a:solidFill>
                  <a:srgbClr val="8B8B8B"/>
                </a:solidFill>
                <a:uFill>
                  <a:solidFill>
                    <a:srgbClr val="FFFFFF"/>
                  </a:solidFill>
                </a:uFill>
                <a:latin typeface="Calibri"/>
              </a:rPr>
              <a:t>1</a:t>
            </a:fld>
            <a:endParaRPr lang="en-US" sz="1800" b="0" strike="noStrike" spc="-1">
              <a:solidFill>
                <a:srgbClr val="000000"/>
              </a:solidFill>
              <a:uFill>
                <a:solidFill>
                  <a:srgbClr val="FFFFFF"/>
                </a:solidFill>
              </a:uFill>
              <a:latin typeface="Arial"/>
            </a:endParaRPr>
          </a:p>
        </p:txBody>
      </p:sp>
      <p:sp>
        <p:nvSpPr>
          <p:cNvPr id="238" name="CustomShape 4"/>
          <p:cNvSpPr/>
          <p:nvPr/>
        </p:nvSpPr>
        <p:spPr>
          <a:xfrm>
            <a:off x="706320" y="4290840"/>
            <a:ext cx="7771680" cy="218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80000"/>
              </a:lnSpc>
              <a:spcBef>
                <a:spcPts val="561"/>
              </a:spcBef>
            </a:pPr>
            <a:r>
              <a:rPr lang="en-US" sz="2800" b="1" strike="noStrike" spc="-1" dirty="0">
                <a:solidFill>
                  <a:srgbClr val="8B8B8B"/>
                </a:solidFill>
                <a:uFill>
                  <a:solidFill>
                    <a:srgbClr val="FFFFFF"/>
                  </a:solidFill>
                </a:uFill>
                <a:latin typeface="Calibri"/>
              </a:rPr>
              <a:t>Michel Dumontier</a:t>
            </a:r>
            <a:r>
              <a:rPr lang="en-US" sz="2800" b="1" strike="noStrike" spc="-1" dirty="0">
                <a:solidFill>
                  <a:srgbClr val="898989"/>
                </a:solidFill>
                <a:uFill>
                  <a:solidFill>
                    <a:srgbClr val="FFFFFF"/>
                  </a:solidFill>
                </a:uFill>
                <a:latin typeface="Calibri"/>
              </a:rPr>
              <a:t>, Ph.D.</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gn="ctr">
              <a:lnSpc>
                <a:spcPct val="80000"/>
              </a:lnSpc>
              <a:spcBef>
                <a:spcPts val="400"/>
              </a:spcBef>
            </a:pPr>
            <a:r>
              <a:rPr lang="en-US" sz="2000" b="1" strike="noStrike" spc="-1" dirty="0">
                <a:solidFill>
                  <a:srgbClr val="595959"/>
                </a:solidFill>
                <a:uFill>
                  <a:solidFill>
                    <a:srgbClr val="FFFFFF"/>
                  </a:solidFill>
                </a:uFill>
                <a:latin typeface="Calibri"/>
              </a:rPr>
              <a:t>Distinguished Professor of Data </a:t>
            </a:r>
            <a:r>
              <a:rPr lang="en-US" sz="2000" b="1" strike="noStrike" spc="-1" dirty="0" smtClean="0">
                <a:solidFill>
                  <a:srgbClr val="595959"/>
                </a:solidFill>
                <a:uFill>
                  <a:solidFill>
                    <a:srgbClr val="FFFFFF"/>
                  </a:solidFill>
                </a:uFill>
                <a:latin typeface="Calibri"/>
              </a:rPr>
              <a:t>Science</a:t>
            </a:r>
          </a:p>
          <a:p>
            <a:pPr algn="ctr">
              <a:lnSpc>
                <a:spcPct val="80000"/>
              </a:lnSpc>
              <a:spcBef>
                <a:spcPts val="400"/>
              </a:spcBef>
            </a:pPr>
            <a:r>
              <a:rPr lang="en-US" sz="2000" b="1" spc="-1" dirty="0" smtClean="0">
                <a:solidFill>
                  <a:srgbClr val="595959"/>
                </a:solidFill>
                <a:uFill>
                  <a:solidFill>
                    <a:srgbClr val="FFFFFF"/>
                  </a:solidFill>
                </a:uFill>
                <a:latin typeface="Calibri"/>
              </a:rPr>
              <a:t>Director, Institute of Data Science</a:t>
            </a:r>
            <a:endParaRPr lang="en-US" sz="2000" b="1" strike="noStrike" spc="-1" dirty="0">
              <a:solidFill>
                <a:srgbClr val="595959"/>
              </a:solidFill>
              <a:uFill>
                <a:solidFill>
                  <a:srgbClr val="FFFFFF"/>
                </a:solidFill>
              </a:uFill>
              <a:latin typeface="Calibri"/>
            </a:endParaRPr>
          </a:p>
          <a:p>
            <a:pPr algn="ctr">
              <a:lnSpc>
                <a:spcPct val="80000"/>
              </a:lnSpc>
              <a:spcBef>
                <a:spcPts val="400"/>
              </a:spcBef>
            </a:pPr>
            <a:r>
              <a:rPr lang="en-US" sz="2000" b="1" strike="noStrike" spc="-1" dirty="0">
                <a:solidFill>
                  <a:srgbClr val="595959"/>
                </a:solidFill>
                <a:uFill>
                  <a:solidFill>
                    <a:srgbClr val="FFFFFF"/>
                  </a:solidFill>
                </a:uFill>
                <a:latin typeface="Calibri"/>
              </a:rPr>
              <a:t>Maastricht University</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nSpc>
                <a:spcPct val="100000"/>
              </a:lnSpc>
              <a:spcBef>
                <a:spcPts val="400"/>
              </a:spcBef>
            </a:pPr>
            <a:endParaRPr lang="en-US" sz="1800" b="0" strike="noStrike" spc="-1" dirty="0">
              <a:solidFill>
                <a:srgbClr val="000000"/>
              </a:solidFill>
              <a:uFill>
                <a:solidFill>
                  <a:srgbClr val="FFFFFF"/>
                </a:solidFill>
              </a:uFill>
              <a:latin typeface="Arial"/>
            </a:endParaRPr>
          </a:p>
        </p:txBody>
      </p:sp>
      <p:pic>
        <p:nvPicPr>
          <p:cNvPr id="239" name="Picture 10"/>
          <p:cNvPicPr/>
          <p:nvPr/>
        </p:nvPicPr>
        <p:blipFill>
          <a:blip r:embed="rId3"/>
          <a:stretch/>
        </p:blipFill>
        <p:spPr>
          <a:xfrm>
            <a:off x="3733740" y="2521800"/>
            <a:ext cx="1523160" cy="1523160"/>
          </a:xfrm>
          <a:prstGeom prst="rect">
            <a:avLst/>
          </a:prstGeom>
          <a:ln>
            <a:noFill/>
          </a:ln>
        </p:spPr>
      </p:pic>
      <p:sp>
        <p:nvSpPr>
          <p:cNvPr id="6" name="CustomShape 3">
            <a:extLst>
              <a:ext uri="{FF2B5EF4-FFF2-40B4-BE49-F238E27FC236}">
                <a16:creationId xmlns:a16="http://schemas.microsoft.com/office/drawing/2014/main" id="{0D76B68D-0402-4B9E-8CBC-696FBF6D327C}"/>
              </a:ext>
            </a:extLst>
          </p:cNvPr>
          <p:cNvSpPr/>
          <p:nvPr/>
        </p:nvSpPr>
        <p:spPr>
          <a:xfrm>
            <a:off x="5348514" y="6611580"/>
            <a:ext cx="3795486" cy="2385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US" sz="1200" spc="-1" dirty="0" smtClean="0">
                <a:solidFill>
                  <a:srgbClr val="8B8B8B"/>
                </a:solidFill>
                <a:uFill>
                  <a:solidFill>
                    <a:srgbClr val="FFFFFF"/>
                  </a:solidFill>
                </a:uFill>
                <a:latin typeface="Calibri"/>
              </a:rPr>
              <a:t>ISMB </a:t>
            </a:r>
            <a:r>
              <a:rPr lang="en-US" sz="1200" spc="-1" dirty="0">
                <a:solidFill>
                  <a:srgbClr val="8B8B8B"/>
                </a:solidFill>
                <a:uFill>
                  <a:solidFill>
                    <a:srgbClr val="FFFFFF"/>
                  </a:solidFill>
                </a:uFill>
                <a:latin typeface="Calibri"/>
              </a:rPr>
              <a:t>2018 Ontologies Tutorial in Chicago</a:t>
            </a:r>
            <a:endParaRPr lang="en-US" spc="-1" dirty="0">
              <a:solidFill>
                <a:srgbClr val="000000"/>
              </a:solidFill>
              <a:uFill>
                <a:solidFill>
                  <a:srgbClr val="FFFFFF"/>
                </a:solidFill>
              </a:u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trike="noStrike" spc="-1">
                <a:solidFill>
                  <a:srgbClr val="1F497D"/>
                </a:solidFill>
                <a:uFill>
                  <a:solidFill>
                    <a:srgbClr val="FFFFFF"/>
                  </a:solidFill>
                </a:uFill>
                <a:latin typeface="Calibri"/>
              </a:rPr>
              <a:t>Development of an </a:t>
            </a:r>
            <a:r>
              <a:rPr lang="en-US" sz="4400" b="1" i="1" strike="noStrike" spc="-1">
                <a:solidFill>
                  <a:srgbClr val="1F497D"/>
                </a:solidFill>
                <a:uFill>
                  <a:solidFill>
                    <a:srgbClr val="FFFFFF"/>
                  </a:solidFill>
                </a:uFill>
                <a:latin typeface="Calibri"/>
              </a:rPr>
              <a:t>increasingly</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 applied notion of ontology</a:t>
            </a:r>
            <a:endParaRPr lang="en-US" sz="1800" b="0" strike="noStrike" spc="-1">
              <a:solidFill>
                <a:srgbClr val="000000"/>
              </a:solidFill>
              <a:uFill>
                <a:solidFill>
                  <a:srgbClr val="FFFFFF"/>
                </a:solidFill>
              </a:uFill>
              <a:latin typeface="Arial"/>
            </a:endParaRPr>
          </a:p>
        </p:txBody>
      </p:sp>
      <p:sp>
        <p:nvSpPr>
          <p:cNvPr id="318" name="CustomShape 2"/>
          <p:cNvSpPr/>
          <p:nvPr/>
        </p:nvSpPr>
        <p:spPr>
          <a:xfrm>
            <a:off x="457200" y="1447920"/>
            <a:ext cx="8228880" cy="495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b="0" i="1" strike="noStrike" spc="-1" dirty="0">
                <a:solidFill>
                  <a:srgbClr val="000000"/>
                </a:solidFill>
                <a:uFill>
                  <a:solidFill>
                    <a:srgbClr val="FFFFFF"/>
                  </a:solidFill>
                </a:uFill>
                <a:latin typeface="Calibri"/>
              </a:rPr>
              <a:t>An explicit specification of a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Thomas Robert Gruber, 1993 (inventor of Siri)</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conceptualization</a:t>
            </a:r>
            <a:r>
              <a:rPr lang="en-US" b="0" strike="noStrike" spc="-1" dirty="0">
                <a:solidFill>
                  <a:srgbClr val="000000"/>
                </a:solidFill>
                <a:uFill>
                  <a:solidFill>
                    <a:srgbClr val="FFFFFF"/>
                  </a:solidFill>
                </a:uFill>
                <a:latin typeface="Calibri"/>
              </a:rPr>
              <a:t> is the way we think about a domain (a “system of categories accounting for a particular view on the world”, i.e., a philosophical ontology)</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specification</a:t>
            </a:r>
            <a:r>
              <a:rPr lang="en-US" b="0" strike="noStrike" spc="-1" dirty="0">
                <a:solidFill>
                  <a:srgbClr val="000000"/>
                </a:solidFill>
                <a:uFill>
                  <a:solidFill>
                    <a:srgbClr val="FFFFFF"/>
                  </a:solidFill>
                </a:uFill>
                <a:latin typeface="Calibri"/>
              </a:rPr>
              <a:t> provides a formal way of writing it down (and making it accessible to humans </a:t>
            </a:r>
            <a:r>
              <a:rPr lang="en-US" b="1" strike="noStrike" spc="-1" dirty="0">
                <a:solidFill>
                  <a:srgbClr val="000000"/>
                </a:solidFill>
                <a:uFill>
                  <a:solidFill>
                    <a:srgbClr val="FFFFFF"/>
                  </a:solidFill>
                </a:uFill>
                <a:latin typeface="Calibri"/>
              </a:rPr>
              <a:t>and</a:t>
            </a:r>
            <a:r>
              <a:rPr lang="en-US" b="0" strike="noStrike" spc="-1" dirty="0">
                <a:solidFill>
                  <a:srgbClr val="000000"/>
                </a:solidFill>
                <a:uFill>
                  <a:solidFill>
                    <a:srgbClr val="FFFFFF"/>
                  </a:solidFill>
                </a:uFill>
                <a:latin typeface="Calibri"/>
              </a:rPr>
              <a:t> machines)</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 </a:t>
            </a:r>
            <a:r>
              <a:rPr lang="en-US" b="1" i="1" strike="noStrike" spc="-1" dirty="0">
                <a:solidFill>
                  <a:srgbClr val="000000"/>
                </a:solidFill>
                <a:uFill>
                  <a:solidFill>
                    <a:srgbClr val="FFFFFF"/>
                  </a:solidFill>
                </a:uFill>
                <a:latin typeface="Calibri"/>
              </a:rPr>
              <a:t>formal</a:t>
            </a:r>
            <a:r>
              <a:rPr lang="en-US" b="0" i="1" strike="noStrike" spc="-1" dirty="0">
                <a:solidFill>
                  <a:srgbClr val="000000"/>
                </a:solidFill>
                <a:uFill>
                  <a:solidFill>
                    <a:srgbClr val="FFFFFF"/>
                  </a:solidFill>
                </a:uFill>
                <a:latin typeface="Calibri"/>
              </a:rPr>
              <a:t> speciﬁcation of a </a:t>
            </a:r>
            <a:r>
              <a:rPr lang="en-US" b="1" i="1" strike="noStrike" spc="-1" dirty="0">
                <a:solidFill>
                  <a:srgbClr val="000000"/>
                </a:solidFill>
                <a:uFill>
                  <a:solidFill>
                    <a:srgbClr val="FFFFFF"/>
                  </a:solidFill>
                </a:uFill>
                <a:latin typeface="Calibri"/>
              </a:rPr>
              <a:t>shared</a:t>
            </a:r>
            <a:r>
              <a:rPr lang="en-US" b="0" i="1" strike="noStrike" spc="-1" dirty="0">
                <a:solidFill>
                  <a:srgbClr val="000000"/>
                </a:solidFill>
                <a:uFill>
                  <a:solidFill>
                    <a:srgbClr val="FFFFFF"/>
                  </a:solidFill>
                </a:uFill>
                <a:latin typeface="Calibri"/>
              </a:rPr>
              <a:t>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a:t>
            </a:r>
            <a:r>
              <a:rPr lang="en-US" b="0" strike="noStrike" spc="-1" dirty="0" err="1">
                <a:solidFill>
                  <a:srgbClr val="000000"/>
                </a:solidFill>
                <a:uFill>
                  <a:solidFill>
                    <a:srgbClr val="FFFFFF"/>
                  </a:solidFill>
                </a:uFill>
                <a:latin typeface="Calibri"/>
              </a:rPr>
              <a:t>Borst</a:t>
            </a:r>
            <a:r>
              <a:rPr lang="en-US" b="0" strike="noStrike" spc="-1" dirty="0">
                <a:solidFill>
                  <a:srgbClr val="000000"/>
                </a:solidFill>
                <a:uFill>
                  <a:solidFill>
                    <a:srgbClr val="FFFFFF"/>
                  </a:solidFill>
                </a:uFill>
                <a:latin typeface="Calibri"/>
              </a:rPr>
              <a:t> 1997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An ontology specifies a </a:t>
            </a:r>
            <a:r>
              <a:rPr lang="en-US" b="1" i="1" strike="noStrike" spc="-1" dirty="0">
                <a:solidFill>
                  <a:srgbClr val="000000"/>
                </a:solidFill>
                <a:uFill>
                  <a:solidFill>
                    <a:srgbClr val="FFFFFF"/>
                  </a:solidFill>
                </a:uFill>
                <a:latin typeface="Calibri"/>
              </a:rPr>
              <a:t>vocabulary</a:t>
            </a:r>
            <a:r>
              <a:rPr lang="en-US" b="0" i="1" strike="noStrike" spc="-1" dirty="0">
                <a:solidFill>
                  <a:srgbClr val="000000"/>
                </a:solidFill>
                <a:uFill>
                  <a:solidFill>
                    <a:srgbClr val="FFFFFF"/>
                  </a:solidFill>
                </a:uFill>
                <a:latin typeface="Calibri"/>
              </a:rPr>
              <a:t> with which to make assertions, which may be inputs or outputs of knowledge agents (such as a software program). … </a:t>
            </a:r>
            <a:r>
              <a:rPr lang="en-US" b="1" i="1" strike="noStrike" spc="-1" dirty="0">
                <a:solidFill>
                  <a:srgbClr val="000000"/>
                </a:solidFill>
                <a:uFill>
                  <a:solidFill>
                    <a:srgbClr val="FFFFFF"/>
                  </a:solidFill>
                </a:uFill>
                <a:latin typeface="Calibri"/>
              </a:rPr>
              <a:t>an ontology must be formulated in some representation language</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Gruber (2007)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An ontology is defined by </a:t>
            </a:r>
            <a:r>
              <a:rPr lang="en-US" b="0" i="1" strike="noStrike" spc="-1" dirty="0">
                <a:solidFill>
                  <a:srgbClr val="000000"/>
                </a:solidFill>
                <a:uFill>
                  <a:solidFill>
                    <a:srgbClr val="FFFFFF"/>
                  </a:solidFill>
                </a:uFill>
                <a:latin typeface="Calibri"/>
              </a:rPr>
              <a:t>axioms</a:t>
            </a:r>
            <a:r>
              <a:rPr lang="en-US" b="0" strike="noStrike" spc="-1" dirty="0">
                <a:solidFill>
                  <a:srgbClr val="000000"/>
                </a:solidFill>
                <a:uFill>
                  <a:solidFill>
                    <a:srgbClr val="FFFFFF"/>
                  </a:solidFill>
                </a:uFill>
                <a:latin typeface="Calibri"/>
              </a:rPr>
              <a:t> in a </a:t>
            </a:r>
            <a:r>
              <a:rPr lang="en-US" b="1" strike="noStrike" spc="-1" dirty="0">
                <a:solidFill>
                  <a:srgbClr val="000000"/>
                </a:solidFill>
                <a:uFill>
                  <a:solidFill>
                    <a:srgbClr val="FFFFFF"/>
                  </a:solidFill>
                </a:uFill>
                <a:latin typeface="Calibri"/>
              </a:rPr>
              <a:t>formal language</a:t>
            </a:r>
            <a:r>
              <a:rPr lang="en-US" b="0" strike="noStrike" spc="-1" dirty="0">
                <a:solidFill>
                  <a:srgbClr val="000000"/>
                </a:solidFill>
                <a:uFill>
                  <a:solidFill>
                    <a:srgbClr val="FFFFFF"/>
                  </a:solidFill>
                </a:uFill>
                <a:latin typeface="Calibri"/>
              </a:rPr>
              <a:t> with the goal to provide an unbiased (domain- and application-independent) view on reality</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p:txBody>
      </p:sp>
      <p:sp>
        <p:nvSpPr>
          <p:cNvPr id="32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2662B8D-1312-4E17-A181-1595D7E9863B}" type="slidenum">
              <a:rPr lang="en-US" sz="1200" b="0" strike="noStrike" spc="-1">
                <a:solidFill>
                  <a:srgbClr val="8B8B8B"/>
                </a:solidFill>
                <a:uFill>
                  <a:solidFill>
                    <a:srgbClr val="FFFFFF"/>
                  </a:solidFill>
                </a:uFill>
                <a:latin typeface="Calibri"/>
              </a:rPr>
              <a:t>10</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000" b="1" strike="noStrike" spc="-1" dirty="0">
                <a:solidFill>
                  <a:srgbClr val="1F497D"/>
                </a:solidFill>
                <a:uFill>
                  <a:solidFill>
                    <a:srgbClr val="FFFFFF"/>
                  </a:solidFill>
                </a:uFill>
                <a:latin typeface="Calibri"/>
              </a:rPr>
              <a:t>How is an ontology different than a…</a:t>
            </a:r>
            <a:endParaRPr lang="en-US" sz="1600" b="0" strike="noStrike" spc="-1" dirty="0">
              <a:solidFill>
                <a:srgbClr val="000000"/>
              </a:solidFill>
              <a:uFill>
                <a:solidFill>
                  <a:srgbClr val="FFFFFF"/>
                </a:solidFill>
              </a:uFill>
              <a:latin typeface="Arial"/>
            </a:endParaRPr>
          </a:p>
        </p:txBody>
      </p:sp>
      <p:sp>
        <p:nvSpPr>
          <p:cNvPr id="32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Folksonomy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collection of terms (tags) to enhance categorization.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Glossary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List of terms with definitions and explanations in natural language</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Controlled Vocabulary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An enumeration of terms defined to be shared and reused.</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Hierarchy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nested set of terms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Taxonomy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hierarchy that uses the “is a” relation.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Meronomy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hierarchy that uses the “part of” relation.</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Classification</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1134"/>
              </a:spcBef>
              <a:buClr>
                <a:srgbClr val="000000"/>
              </a:buClr>
              <a:buFont typeface="Arial"/>
              <a:buChar char="–"/>
            </a:pPr>
            <a:r>
              <a:rPr lang="en-US" sz="2000" b="0" strike="noStrike" spc="-1" dirty="0">
                <a:solidFill>
                  <a:srgbClr val="000000"/>
                </a:solidFill>
                <a:uFill>
                  <a:solidFill>
                    <a:srgbClr val="FFFFFF"/>
                  </a:solidFill>
                </a:uFill>
                <a:latin typeface="Calibri"/>
              </a:rPr>
              <a:t>A set of categories in which objects are grouped into a hierarchy</a:t>
            </a:r>
            <a:endParaRPr lang="en-US" sz="1800" b="0" strike="noStrike" spc="-1" dirty="0">
              <a:solidFill>
                <a:srgbClr val="000000"/>
              </a:solidFill>
              <a:uFill>
                <a:solidFill>
                  <a:srgbClr val="FFFFFF"/>
                </a:solidFill>
              </a:uFill>
              <a:latin typeface="Arial"/>
            </a:endParaRPr>
          </a:p>
          <a:p>
            <a:pPr>
              <a:lnSpc>
                <a:spcPct val="80000"/>
              </a:lnSpc>
              <a:spcBef>
                <a:spcPts val="400"/>
              </a:spcBef>
            </a:pPr>
            <a:endParaRPr lang="en-US" sz="1800" b="0" strike="noStrike" spc="-1" dirty="0">
              <a:solidFill>
                <a:srgbClr val="000000"/>
              </a:solidFill>
              <a:uFill>
                <a:solidFill>
                  <a:srgbClr val="FFFFFF"/>
                </a:solidFill>
              </a:uFill>
              <a:latin typeface="Arial"/>
            </a:endParaRPr>
          </a:p>
        </p:txBody>
      </p:sp>
      <p:sp>
        <p:nvSpPr>
          <p:cNvPr id="32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FC99796-77C2-48CA-A358-1054CBB4F637}" type="slidenum">
              <a:rPr lang="en-US" sz="1200" b="0" strike="noStrike" spc="-1">
                <a:solidFill>
                  <a:srgbClr val="8B8B8B"/>
                </a:solidFill>
                <a:uFill>
                  <a:solidFill>
                    <a:srgbClr val="FFFFFF"/>
                  </a:solidFill>
                </a:uFill>
                <a:latin typeface="Calibri"/>
              </a:rPr>
              <a:t>11</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300FC-F648-441B-8569-7667D50E1F14}"/>
              </a:ext>
            </a:extLst>
          </p:cNvPr>
          <p:cNvSpPr>
            <a:spLocks noGrp="1"/>
          </p:cNvSpPr>
          <p:nvPr>
            <p:ph type="title"/>
          </p:nvPr>
        </p:nvSpPr>
        <p:spPr/>
        <p:txBody>
          <a:bodyPr/>
          <a:lstStyle/>
          <a:p>
            <a:r>
              <a:rPr lang="en-CA" dirty="0" smtClean="0"/>
              <a:t>Question</a:t>
            </a:r>
            <a:endParaRPr lang="en-CA" dirty="0"/>
          </a:p>
        </p:txBody>
      </p:sp>
      <p:sp>
        <p:nvSpPr>
          <p:cNvPr id="6" name="Text Placeholder 5">
            <a:extLst>
              <a:ext uri="{FF2B5EF4-FFF2-40B4-BE49-F238E27FC236}">
                <a16:creationId xmlns:a16="http://schemas.microsoft.com/office/drawing/2014/main" id="{AB157153-295A-4882-828D-232E08D5643A}"/>
              </a:ext>
            </a:extLst>
          </p:cNvPr>
          <p:cNvSpPr>
            <a:spLocks noGrp="1"/>
          </p:cNvSpPr>
          <p:nvPr>
            <p:ph type="body" idx="4294967295"/>
          </p:nvPr>
        </p:nvSpPr>
        <p:spPr>
          <a:xfrm>
            <a:off x="522515" y="1575934"/>
            <a:ext cx="8229600" cy="3976687"/>
          </a:xfrm>
        </p:spPr>
        <p:txBody>
          <a:bodyPr/>
          <a:lstStyle/>
          <a:p>
            <a:pPr marL="0" indent="0">
              <a:buNone/>
            </a:pPr>
            <a:endParaRPr lang="en-CA" sz="2400" dirty="0"/>
          </a:p>
          <a:p>
            <a:pPr marL="0" indent="0">
              <a:buNone/>
            </a:pPr>
            <a:r>
              <a:rPr lang="en-CA" sz="2400" dirty="0"/>
              <a:t>What is </a:t>
            </a:r>
            <a:r>
              <a:rPr lang="en-CA" sz="2400" dirty="0" smtClean="0"/>
              <a:t>true about an </a:t>
            </a:r>
            <a:r>
              <a:rPr lang="en-CA" sz="2400" b="1" dirty="0"/>
              <a:t>ontology</a:t>
            </a:r>
            <a:r>
              <a:rPr lang="en-CA" sz="2400" dirty="0"/>
              <a:t> </a:t>
            </a:r>
            <a:r>
              <a:rPr lang="en-CA" sz="2400" dirty="0" smtClean="0"/>
              <a:t>or </a:t>
            </a:r>
            <a:r>
              <a:rPr lang="en-CA" sz="2400" dirty="0"/>
              <a:t>a </a:t>
            </a:r>
            <a:r>
              <a:rPr lang="en-CA" sz="2400" b="1" dirty="0"/>
              <a:t>classification</a:t>
            </a:r>
            <a:r>
              <a:rPr lang="en-CA" sz="2400" dirty="0"/>
              <a:t>?</a:t>
            </a:r>
          </a:p>
          <a:p>
            <a:pPr marL="514350" indent="-514350">
              <a:buAutoNum type="alphaLcParenR"/>
            </a:pPr>
            <a:r>
              <a:rPr lang="en-CA" sz="2400" dirty="0"/>
              <a:t>A classification focuses on grouping together relevant terms</a:t>
            </a:r>
          </a:p>
          <a:p>
            <a:pPr marL="514350" indent="-514350">
              <a:buAutoNum type="alphaLcParenR"/>
            </a:pPr>
            <a:r>
              <a:rPr lang="en-CA" sz="2400" dirty="0"/>
              <a:t>A classification does not require a formal representation of the classes</a:t>
            </a:r>
          </a:p>
          <a:p>
            <a:pPr marL="514350" indent="-514350">
              <a:buAutoNum type="alphaLcParenR"/>
            </a:pPr>
            <a:r>
              <a:rPr lang="en-CA" sz="2400" dirty="0"/>
              <a:t>An ontology </a:t>
            </a:r>
            <a:r>
              <a:rPr lang="en-CA" sz="2400" dirty="0" smtClean="0"/>
              <a:t>is a formal representation that aims to accurately describe entities, their attributes, and their relationships</a:t>
            </a:r>
          </a:p>
          <a:p>
            <a:pPr marL="514350" indent="-514350">
              <a:buAutoNum type="alphaLcParenR"/>
            </a:pPr>
            <a:r>
              <a:rPr lang="en-CA" sz="2400" dirty="0" smtClean="0"/>
              <a:t>All of the above</a:t>
            </a:r>
            <a:endParaRPr lang="en-CA" sz="2400" dirty="0"/>
          </a:p>
        </p:txBody>
      </p:sp>
    </p:spTree>
    <p:extLst>
      <p:ext uri="{BB962C8B-B14F-4D97-AF65-F5344CB8AC3E}">
        <p14:creationId xmlns:p14="http://schemas.microsoft.com/office/powerpoint/2010/main" val="135074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5"/>
          <p:cNvPicPr/>
          <p:nvPr/>
        </p:nvPicPr>
        <p:blipFill>
          <a:blip r:embed="rId2"/>
          <a:stretch/>
        </p:blipFill>
        <p:spPr>
          <a:xfrm>
            <a:off x="4693320" y="1011960"/>
            <a:ext cx="4069080" cy="5727240"/>
          </a:xfrm>
          <a:prstGeom prst="rect">
            <a:avLst/>
          </a:prstGeom>
          <a:ln>
            <a:noFill/>
          </a:ln>
        </p:spPr>
      </p:pic>
      <p:sp>
        <p:nvSpPr>
          <p:cNvPr id="33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Gene Ontology</a:t>
            </a:r>
            <a:endParaRPr lang="en-US" sz="1800" b="0" strike="noStrike" spc="-1">
              <a:solidFill>
                <a:srgbClr val="000000"/>
              </a:solidFill>
              <a:uFill>
                <a:solidFill>
                  <a:srgbClr val="FFFFFF"/>
                </a:solidFill>
              </a:uFill>
              <a:latin typeface="Arial"/>
            </a:endParaRPr>
          </a:p>
        </p:txBody>
      </p:sp>
      <p:sp>
        <p:nvSpPr>
          <p:cNvPr id="335" name="CustomShape 2"/>
          <p:cNvSpPr/>
          <p:nvPr/>
        </p:nvSpPr>
        <p:spPr>
          <a:xfrm>
            <a:off x="457200" y="1143000"/>
            <a:ext cx="403776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b="0" strike="noStrike" spc="-1" dirty="0">
                <a:solidFill>
                  <a:srgbClr val="000000"/>
                </a:solidFill>
                <a:uFill>
                  <a:solidFill>
                    <a:srgbClr val="FFFFFF"/>
                  </a:solidFill>
                </a:uFill>
                <a:latin typeface="Calibri"/>
              </a:rPr>
              <a:t>Arguably one of the most </a:t>
            </a:r>
            <a:r>
              <a:rPr lang="en-US" b="0" i="1" strike="noStrike" spc="-1" dirty="0">
                <a:solidFill>
                  <a:srgbClr val="000000"/>
                </a:solidFill>
                <a:uFill>
                  <a:solidFill>
                    <a:srgbClr val="FFFFFF"/>
                  </a:solidFill>
                </a:uFill>
                <a:latin typeface="Calibri"/>
              </a:rPr>
              <a:t>successful</a:t>
            </a:r>
            <a:r>
              <a:rPr lang="en-US" b="0" strike="noStrike" spc="-1" dirty="0">
                <a:solidFill>
                  <a:srgbClr val="000000"/>
                </a:solidFill>
                <a:uFill>
                  <a:solidFill>
                    <a:srgbClr val="FFFFFF"/>
                  </a:solidFill>
                </a:uFill>
                <a:latin typeface="Calibri"/>
              </a:rPr>
              <a:t> ontology projects in the life sciences.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1" strike="noStrike" spc="-1" dirty="0">
                <a:solidFill>
                  <a:srgbClr val="000000"/>
                </a:solidFill>
                <a:uFill>
                  <a:solidFill>
                    <a:srgbClr val="FFFFFF"/>
                  </a:solidFill>
                </a:uFill>
                <a:latin typeface="Calibri"/>
              </a:rPr>
              <a:t>Millions</a:t>
            </a:r>
            <a:r>
              <a:rPr lang="en-US" b="0" strike="noStrike" spc="-1" dirty="0">
                <a:solidFill>
                  <a:srgbClr val="000000"/>
                </a:solidFill>
                <a:uFill>
                  <a:solidFill>
                    <a:srgbClr val="FFFFFF"/>
                  </a:solidFill>
                </a:uFill>
                <a:latin typeface="Calibri"/>
              </a:rPr>
              <a:t> of annotations on hundreds of thousands of genes using </a:t>
            </a:r>
            <a:r>
              <a:rPr lang="en-US" b="1" strike="noStrike" spc="-1" dirty="0" smtClean="0">
                <a:solidFill>
                  <a:srgbClr val="000000"/>
                </a:solidFill>
                <a:uFill>
                  <a:solidFill>
                    <a:srgbClr val="FFFFFF"/>
                  </a:solidFill>
                </a:uFill>
                <a:latin typeface="Calibri"/>
              </a:rPr>
              <a:t>tens of thousands</a:t>
            </a:r>
            <a:r>
              <a:rPr lang="en-US" b="0" strike="noStrike" spc="-1" dirty="0" smtClean="0">
                <a:solidFill>
                  <a:srgbClr val="000000"/>
                </a:solidFill>
                <a:uFill>
                  <a:solidFill>
                    <a:srgbClr val="FFFFFF"/>
                  </a:solidFill>
                </a:uFill>
                <a:latin typeface="Calibri"/>
              </a:rPr>
              <a:t> of GO </a:t>
            </a:r>
            <a:r>
              <a:rPr lang="en-US" b="0" strike="noStrike" spc="-1" dirty="0">
                <a:solidFill>
                  <a:srgbClr val="000000"/>
                </a:solidFill>
                <a:uFill>
                  <a:solidFill>
                    <a:srgbClr val="FFFFFF"/>
                  </a:solidFill>
                </a:uFill>
                <a:latin typeface="Calibri"/>
              </a:rPr>
              <a:t>terms.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0" strike="noStrike" spc="-1" dirty="0">
                <a:solidFill>
                  <a:srgbClr val="000000"/>
                </a:solidFill>
                <a:uFill>
                  <a:solidFill>
                    <a:srgbClr val="FFFFFF"/>
                  </a:solidFill>
                </a:uFill>
                <a:latin typeface="Calibri"/>
              </a:rPr>
              <a:t>The GO defines types used to describe gene function. It classifies functions along three aspects: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pc="-1" dirty="0">
                <a:solidFill>
                  <a:srgbClr val="000000"/>
                </a:solidFill>
                <a:uFill>
                  <a:solidFill>
                    <a:srgbClr val="FFFFFF"/>
                  </a:solidFill>
                </a:uFill>
                <a:latin typeface="Calibri"/>
              </a:rPr>
              <a:t>cellular component</a:t>
            </a:r>
            <a:endParaRPr lang="en-US" sz="1200" spc="-1" dirty="0">
              <a:solidFill>
                <a:srgbClr val="000000"/>
              </a:solidFill>
              <a:uFill>
                <a:solidFill>
                  <a:srgbClr val="FFFFFF"/>
                </a:solidFill>
              </a:uFill>
            </a:endParaRPr>
          </a:p>
          <a:p>
            <a:pPr marL="743040" lvl="1" indent="-285120">
              <a:lnSpc>
                <a:spcPct val="100000"/>
              </a:lnSpc>
              <a:spcBef>
                <a:spcPts val="479"/>
              </a:spcBef>
              <a:buClr>
                <a:srgbClr val="000000"/>
              </a:buClr>
              <a:buFont typeface="Arial"/>
              <a:buChar char="–"/>
            </a:pPr>
            <a:r>
              <a:rPr lang="en-US" sz="1600" spc="-1" dirty="0">
                <a:solidFill>
                  <a:srgbClr val="000000"/>
                </a:solidFill>
                <a:uFill>
                  <a:solidFill>
                    <a:srgbClr val="FFFFFF"/>
                  </a:solidFill>
                </a:uFill>
                <a:latin typeface="Calibri"/>
              </a:rPr>
              <a:t>where gene products operate</a:t>
            </a:r>
            <a:endParaRPr lang="en-US" sz="1200" spc="-1" dirty="0">
              <a:solidFill>
                <a:srgbClr val="000000"/>
              </a:solidFill>
              <a:uFill>
                <a:solidFill>
                  <a:srgbClr val="FFFFFF"/>
                </a:solidFill>
              </a:uFil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molecular function</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what gene products do</a:t>
            </a: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biological process</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The pathways and processes that gene products participate in</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p:txBody>
      </p:sp>
      <p:sp>
        <p:nvSpPr>
          <p:cNvPr id="33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089A3C7-1C4F-4E7F-9BA6-B42CCFADB60E}" type="slidenum">
              <a:rPr lang="en-US" sz="1200" b="0" strike="noStrike" spc="-1">
                <a:solidFill>
                  <a:srgbClr val="8B8B8B"/>
                </a:solidFill>
                <a:uFill>
                  <a:solidFill>
                    <a:srgbClr val="FFFFFF"/>
                  </a:solidFill>
                </a:uFill>
                <a:latin typeface="Calibri"/>
              </a:rPr>
              <a:t>13</a:t>
            </a:fld>
            <a:endParaRPr lang="en-US" sz="1800" b="0" strike="noStrike" spc="-1">
              <a:solidFill>
                <a:srgbClr val="000000"/>
              </a:solidFill>
              <a:uFill>
                <a:solidFill>
                  <a:srgbClr val="FFFFFF"/>
                </a:solidFill>
              </a:uFill>
              <a:latin typeface="Arial"/>
            </a:endParaRPr>
          </a:p>
        </p:txBody>
      </p:sp>
      <p:pic>
        <p:nvPicPr>
          <p:cNvPr id="338" name="Picture 4"/>
          <p:cNvPicPr/>
          <p:nvPr/>
        </p:nvPicPr>
        <p:blipFill>
          <a:blip r:embed="rId3"/>
          <a:stretch/>
        </p:blipFill>
        <p:spPr>
          <a:xfrm>
            <a:off x="7120800" y="1143000"/>
            <a:ext cx="1275480" cy="428040"/>
          </a:xfrm>
          <a:prstGeom prst="rect">
            <a:avLst/>
          </a:prstGeom>
          <a:ln>
            <a:noFill/>
          </a:ln>
        </p:spPr>
      </p:pic>
      <p:pic>
        <p:nvPicPr>
          <p:cNvPr id="339" name="Picture 9"/>
          <p:cNvPicPr/>
          <p:nvPr/>
        </p:nvPicPr>
        <p:blipFill>
          <a:blip r:embed="rId4"/>
          <a:stretch/>
        </p:blipFill>
        <p:spPr>
          <a:xfrm>
            <a:off x="4663800" y="3754800"/>
            <a:ext cx="4128120" cy="3039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22BEAA2-011C-4711-AC85-D4F72582206C}" type="slidenum">
              <a:rPr lang="en-US" sz="1200" b="0" strike="noStrike" spc="-1">
                <a:solidFill>
                  <a:srgbClr val="8B8B8B"/>
                </a:solidFill>
                <a:uFill>
                  <a:solidFill>
                    <a:srgbClr val="FFFFFF"/>
                  </a:solidFill>
                </a:uFill>
                <a:latin typeface="Calibri"/>
              </a:rPr>
              <a:t>14</a:t>
            </a:fld>
            <a:endParaRPr lang="en-US" sz="1800" b="0" strike="noStrike" spc="-1">
              <a:solidFill>
                <a:srgbClr val="000000"/>
              </a:solidFill>
              <a:uFill>
                <a:solidFill>
                  <a:srgbClr val="FFFFFF"/>
                </a:solidFill>
              </a:uFill>
              <a:latin typeface="Arial"/>
            </a:endParaRPr>
          </a:p>
        </p:txBody>
      </p:sp>
      <p:pic>
        <p:nvPicPr>
          <p:cNvPr id="342" name="Picture 9"/>
          <p:cNvPicPr/>
          <p:nvPr/>
        </p:nvPicPr>
        <p:blipFill>
          <a:blip r:embed="rId2"/>
          <a:stretch/>
        </p:blipFill>
        <p:spPr>
          <a:xfrm>
            <a:off x="128160" y="380880"/>
            <a:ext cx="8326800" cy="6199920"/>
          </a:xfrm>
          <a:prstGeom prst="rect">
            <a:avLst/>
          </a:prstGeom>
          <a:ln>
            <a:noFill/>
          </a:ln>
        </p:spPr>
      </p:pic>
      <p:pic>
        <p:nvPicPr>
          <p:cNvPr id="343" name="Picture 10"/>
          <p:cNvPicPr/>
          <p:nvPr/>
        </p:nvPicPr>
        <p:blipFill>
          <a:blip r:embed="rId3"/>
          <a:stretch/>
        </p:blipFill>
        <p:spPr>
          <a:xfrm>
            <a:off x="128160" y="0"/>
            <a:ext cx="5799960" cy="46584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84667" y="0"/>
            <a:ext cx="5705933" cy="26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a:solidFill>
                  <a:srgbClr val="1F497D"/>
                </a:solidFill>
                <a:uFill>
                  <a:solidFill>
                    <a:srgbClr val="FFFFFF"/>
                  </a:solidFill>
                </a:uFill>
                <a:latin typeface="Calibri"/>
              </a:rPr>
              <a:t>GO </a:t>
            </a:r>
            <a:r>
              <a:rPr lang="en-US" sz="3600" b="0" strike="noStrike" spc="-1" dirty="0" smtClean="0">
                <a:solidFill>
                  <a:srgbClr val="1F497D"/>
                </a:solidFill>
                <a:uFill>
                  <a:solidFill>
                    <a:srgbClr val="FFFFFF"/>
                  </a:solidFill>
                </a:uFill>
                <a:latin typeface="Calibri"/>
              </a:rPr>
              <a:t>enables </a:t>
            </a:r>
            <a:r>
              <a:rPr lang="en-US" sz="3600" b="0" strike="noStrike" spc="-1" dirty="0">
                <a:solidFill>
                  <a:srgbClr val="1F497D"/>
                </a:solidFill>
                <a:uFill>
                  <a:solidFill>
                    <a:srgbClr val="FFFFFF"/>
                  </a:solidFill>
                </a:uFill>
                <a:latin typeface="Calibri"/>
              </a:rPr>
              <a:t>interoperability of </a:t>
            </a:r>
            <a:r>
              <a:rPr lang="en-US" sz="3600" b="0" strike="noStrike" spc="-1" dirty="0" smtClean="0">
                <a:solidFill>
                  <a:srgbClr val="1F497D"/>
                </a:solidFill>
                <a:uFill>
                  <a:solidFill>
                    <a:srgbClr val="FFFFFF"/>
                  </a:solidFill>
                </a:uFill>
                <a:latin typeface="Calibri"/>
              </a:rPr>
              <a:t>descriptions </a:t>
            </a:r>
            <a:r>
              <a:rPr lang="en-US" sz="3600" b="0" strike="noStrike" spc="-1" dirty="0">
                <a:solidFill>
                  <a:srgbClr val="1F497D"/>
                </a:solidFill>
                <a:uFill>
                  <a:solidFill>
                    <a:srgbClr val="FFFFFF"/>
                  </a:solidFill>
                </a:uFill>
                <a:latin typeface="Calibri"/>
              </a:rPr>
              <a:t>across species</a:t>
            </a:r>
            <a:endParaRPr lang="en-US" sz="1400" b="0" strike="noStrike" spc="-1" dirty="0">
              <a:solidFill>
                <a:srgbClr val="000000"/>
              </a:solidFill>
              <a:uFill>
                <a:solidFill>
                  <a:srgbClr val="FFFFFF"/>
                </a:solidFill>
              </a:uFill>
              <a:latin typeface="Arial"/>
            </a:endParaRPr>
          </a:p>
        </p:txBody>
      </p:sp>
      <p:sp>
        <p:nvSpPr>
          <p:cNvPr id="346"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F839B2B-B220-4F26-9439-D97B2CA9E078}" type="slidenum">
              <a:rPr lang="en-US" sz="1200" b="0" strike="noStrike" spc="-1">
                <a:solidFill>
                  <a:srgbClr val="8B8B8B"/>
                </a:solidFill>
                <a:uFill>
                  <a:solidFill>
                    <a:srgbClr val="FFFFFF"/>
                  </a:solidFill>
                </a:uFill>
                <a:latin typeface="Calibri"/>
              </a:rPr>
              <a:t>15</a:t>
            </a:fld>
            <a:endParaRPr lang="en-US" sz="1800" b="0" strike="noStrike" spc="-1">
              <a:solidFill>
                <a:srgbClr val="000000"/>
              </a:solidFill>
              <a:uFill>
                <a:solidFill>
                  <a:srgbClr val="FFFFFF"/>
                </a:solidFill>
              </a:uFill>
              <a:latin typeface="Arial"/>
            </a:endParaRPr>
          </a:p>
        </p:txBody>
      </p:sp>
      <p:pic>
        <p:nvPicPr>
          <p:cNvPr id="347" name="Picture 5"/>
          <p:cNvPicPr/>
          <p:nvPr/>
        </p:nvPicPr>
        <p:blipFill>
          <a:blip r:embed="rId2"/>
          <a:stretch/>
        </p:blipFill>
        <p:spPr>
          <a:xfrm>
            <a:off x="5991480" y="239760"/>
            <a:ext cx="2889000" cy="6388920"/>
          </a:xfrm>
          <a:prstGeom prst="rect">
            <a:avLst/>
          </a:prstGeom>
          <a:ln>
            <a:noFill/>
          </a:ln>
        </p:spPr>
      </p:pic>
      <p:pic>
        <p:nvPicPr>
          <p:cNvPr id="348" name="Picture 6"/>
          <p:cNvPicPr/>
          <p:nvPr/>
        </p:nvPicPr>
        <p:blipFill>
          <a:blip r:embed="rId3"/>
          <a:stretch/>
        </p:blipFill>
        <p:spPr>
          <a:xfrm>
            <a:off x="334800" y="2819520"/>
            <a:ext cx="5455440" cy="24375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Ontologies across scales</a:t>
            </a:r>
            <a:endParaRPr lang="en-US" sz="1800" b="0" strike="noStrike" spc="-1">
              <a:solidFill>
                <a:srgbClr val="000000"/>
              </a:solidFill>
              <a:uFill>
                <a:solidFill>
                  <a:srgbClr val="FFFFFF"/>
                </a:solidFill>
              </a:uFill>
              <a:latin typeface="Arial"/>
            </a:endParaRPr>
          </a:p>
        </p:txBody>
      </p:sp>
      <p:sp>
        <p:nvSpPr>
          <p:cNvPr id="351"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3553A34-F936-4B78-BBC0-2FF14E401C29}" type="slidenum">
              <a:rPr lang="en-US" sz="1200" b="0" strike="noStrike" spc="-1">
                <a:solidFill>
                  <a:srgbClr val="8B8B8B"/>
                </a:solidFill>
                <a:uFill>
                  <a:solidFill>
                    <a:srgbClr val="FFFFFF"/>
                  </a:solidFill>
                </a:uFill>
                <a:latin typeface="Calibri"/>
              </a:rPr>
              <a:t>16</a:t>
            </a:fld>
            <a:endParaRPr lang="en-US" sz="1800" b="0" strike="noStrike" spc="-1">
              <a:solidFill>
                <a:srgbClr val="000000"/>
              </a:solidFill>
              <a:uFill>
                <a:solidFill>
                  <a:srgbClr val="FFFFFF"/>
                </a:solidFill>
              </a:uFill>
              <a:latin typeface="Arial"/>
            </a:endParaRPr>
          </a:p>
        </p:txBody>
      </p:sp>
      <p:pic>
        <p:nvPicPr>
          <p:cNvPr id="352" name="Picture 4"/>
          <p:cNvPicPr/>
          <p:nvPr/>
        </p:nvPicPr>
        <p:blipFill>
          <a:blip r:embed="rId3"/>
          <a:stretch/>
        </p:blipFill>
        <p:spPr>
          <a:xfrm>
            <a:off x="861840" y="1066680"/>
            <a:ext cx="7419240" cy="50994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200" b="1" strike="noStrike" spc="-1" dirty="0">
                <a:solidFill>
                  <a:srgbClr val="1F497D"/>
                </a:solidFill>
                <a:uFill>
                  <a:solidFill>
                    <a:srgbClr val="FFFFFF"/>
                  </a:solidFill>
                </a:uFill>
                <a:latin typeface="Calibri" panose="020F0502020204030204" pitchFamily="34" charset="0"/>
                <a:ea typeface="ＭＳ Ｐゴシック"/>
                <a:cs typeface="Calibri" panose="020F0502020204030204" pitchFamily="34" charset="0"/>
              </a:rPr>
              <a:t>some disease and phenotype ontologies</a:t>
            </a:r>
            <a:endParaRPr lang="en-US" sz="1800" b="1"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354" name="CustomShape 2"/>
          <p:cNvSpPr/>
          <p:nvPr/>
        </p:nvSpPr>
        <p:spPr>
          <a:xfrm>
            <a:off x="304920" y="1600200"/>
            <a:ext cx="4190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Disease Ontology (DO)</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standardized ontology for human disease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Mapped to major terminologies, UMLS, </a:t>
            </a:r>
            <a:r>
              <a:rPr lang="en-US" sz="1200" b="0" strike="noStrike" spc="-1" dirty="0" err="1">
                <a:solidFill>
                  <a:srgbClr val="3E3E3E"/>
                </a:solidFill>
                <a:uFill>
                  <a:solidFill>
                    <a:srgbClr val="FFFFFF"/>
                  </a:solidFill>
                </a:uFill>
                <a:latin typeface="Calibri"/>
                <a:ea typeface="ＭＳ Ｐゴシック"/>
              </a:rPr>
              <a:t>MeSH</a:t>
            </a:r>
            <a:r>
              <a:rPr lang="en-US" sz="1200" b="0" strike="noStrike" spc="-1" dirty="0">
                <a:solidFill>
                  <a:srgbClr val="3E3E3E"/>
                </a:solidFill>
                <a:uFill>
                  <a:solidFill>
                    <a:srgbClr val="FFFFFF"/>
                  </a:solidFill>
                </a:uFill>
                <a:latin typeface="Calibri"/>
                <a:ea typeface="ＭＳ Ｐゴシック"/>
              </a:rPr>
              <a:t>, ICD10 etc.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11,280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Human Phenotype Ontology ( HPO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phenotypic features encountered in human hereditary and other disease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15,381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Mammalian Phenotype Ontology (MP)</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Phenotypic features encountered in animal models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12,805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lang="en-US" sz="1400" b="1"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SNOMED-CT</a:t>
            </a: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clinical terminology, diseases, diagnostics and procedures</a:t>
            </a: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324,129 classes</a:t>
            </a: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355" name="CustomShape 3"/>
          <p:cNvSpPr/>
          <p:nvPr/>
        </p:nvSpPr>
        <p:spPr>
          <a:xfrm>
            <a:off x="4495680" y="1600200"/>
            <a:ext cx="4190400" cy="4525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Unified Medical Language System (UMLS)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US National Library of Medicine</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terminology, classification and coding standards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8M  normalized concepts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NCI thesaurus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vocabulary for clinical care, translational and basic research, and public information and administrative activities.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118,941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LOINC</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labs, vitals signs, clinical documents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187,123 </a:t>
            </a:r>
            <a:r>
              <a:rPr lang="en-US" sz="1200" b="0" strike="noStrike" spc="-1" dirty="0" smtClean="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classes</a:t>
            </a:r>
            <a:endParaRPr lang="en-US" sz="1800" b="0" strike="noStrike" spc="-1" dirty="0" smtClean="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smtClean="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ICD-10</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disease, epidemiology, billing</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12,450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35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19200C2-AA0B-4358-8733-8D7A80FB8EDB}" type="slidenum">
              <a:rPr lang="en-US" sz="1200" b="0" strike="noStrike" spc="-1">
                <a:solidFill>
                  <a:srgbClr val="8B8B8B"/>
                </a:solidFill>
                <a:uFill>
                  <a:solidFill>
                    <a:srgbClr val="FFFFFF"/>
                  </a:solidFill>
                </a:uFill>
                <a:latin typeface="Calibri"/>
              </a:rPr>
              <a:t>17</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1F497D"/>
                </a:solidFill>
                <a:uFill>
                  <a:solidFill>
                    <a:srgbClr val="FFFFFF"/>
                  </a:solidFill>
                </a:uFill>
                <a:latin typeface="Calibri"/>
              </a:rPr>
              <a:t>Where can we get ontologies?</a:t>
            </a:r>
            <a:endParaRPr lang="en-US" sz="1800" b="0" strike="noStrike" spc="-1" dirty="0">
              <a:solidFill>
                <a:srgbClr val="000000"/>
              </a:solidFill>
              <a:uFill>
                <a:solidFill>
                  <a:srgbClr val="FFFFFF"/>
                </a:solidFill>
              </a:uFill>
              <a:latin typeface="Arial"/>
            </a:endParaRPr>
          </a:p>
        </p:txBody>
      </p:sp>
      <p:sp>
        <p:nvSpPr>
          <p:cNvPr id="360"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E2E4248-DBD2-4360-AC63-7C2F4D03F79A}" type="slidenum">
              <a:rPr lang="en-US" sz="1200" b="0" strike="noStrike" spc="-1">
                <a:solidFill>
                  <a:srgbClr val="8B8B8B"/>
                </a:solidFill>
                <a:uFill>
                  <a:solidFill>
                    <a:srgbClr val="FFFFFF"/>
                  </a:solidFill>
                </a:uFill>
                <a:latin typeface="Calibri"/>
              </a:rPr>
              <a:t>18</a:t>
            </a:fld>
            <a:endParaRPr lang="en-US" sz="1800" b="0" strike="noStrike" spc="-1">
              <a:solidFill>
                <a:srgbClr val="000000"/>
              </a:solidFill>
              <a:uFill>
                <a:solidFill>
                  <a:srgbClr val="FFFFFF"/>
                </a:solidFill>
              </a:uFill>
              <a:latin typeface="Arial"/>
            </a:endParaRPr>
          </a:p>
        </p:txBody>
      </p:sp>
      <p:pic>
        <p:nvPicPr>
          <p:cNvPr id="361" name="Picture 6"/>
          <p:cNvPicPr/>
          <p:nvPr/>
        </p:nvPicPr>
        <p:blipFill>
          <a:blip r:embed="rId2"/>
          <a:stretch/>
        </p:blipFill>
        <p:spPr>
          <a:xfrm>
            <a:off x="200160" y="2191320"/>
            <a:ext cx="1932840" cy="551880"/>
          </a:xfrm>
          <a:prstGeom prst="rect">
            <a:avLst/>
          </a:prstGeom>
          <a:ln>
            <a:noFill/>
          </a:ln>
        </p:spPr>
      </p:pic>
      <p:pic>
        <p:nvPicPr>
          <p:cNvPr id="363" name="Picture 8"/>
          <p:cNvPicPr/>
          <p:nvPr/>
        </p:nvPicPr>
        <p:blipFill>
          <a:blip r:embed="rId3"/>
          <a:stretch/>
        </p:blipFill>
        <p:spPr>
          <a:xfrm>
            <a:off x="4648320" y="1981080"/>
            <a:ext cx="1085040" cy="904320"/>
          </a:xfrm>
          <a:prstGeom prst="rect">
            <a:avLst/>
          </a:prstGeom>
          <a:ln>
            <a:noFill/>
          </a:ln>
        </p:spPr>
      </p:pic>
      <p:pic>
        <p:nvPicPr>
          <p:cNvPr id="364" name="Picture 9"/>
          <p:cNvPicPr/>
          <p:nvPr/>
        </p:nvPicPr>
        <p:blipFill>
          <a:blip r:embed="rId4"/>
          <a:stretch/>
        </p:blipFill>
        <p:spPr>
          <a:xfrm>
            <a:off x="5810400" y="2309760"/>
            <a:ext cx="3144960" cy="315000"/>
          </a:xfrm>
          <a:prstGeom prst="rect">
            <a:avLst/>
          </a:prstGeom>
          <a:ln>
            <a:noFill/>
          </a:ln>
        </p:spPr>
      </p:pic>
      <p:pic>
        <p:nvPicPr>
          <p:cNvPr id="2" name="Picture 1"/>
          <p:cNvPicPr>
            <a:picLocks noChangeAspect="1"/>
          </p:cNvPicPr>
          <p:nvPr/>
        </p:nvPicPr>
        <p:blipFill>
          <a:blip r:embed="rId5"/>
          <a:stretch>
            <a:fillRect/>
          </a:stretch>
        </p:blipFill>
        <p:spPr>
          <a:xfrm>
            <a:off x="200160" y="2873215"/>
            <a:ext cx="4353976" cy="2025249"/>
          </a:xfrm>
          <a:prstGeom prst="rect">
            <a:avLst/>
          </a:prstGeom>
        </p:spPr>
      </p:pic>
      <p:pic>
        <p:nvPicPr>
          <p:cNvPr id="3" name="Picture 2"/>
          <p:cNvPicPr>
            <a:picLocks noChangeAspect="1"/>
          </p:cNvPicPr>
          <p:nvPr/>
        </p:nvPicPr>
        <p:blipFill>
          <a:blip r:embed="rId6"/>
          <a:stretch>
            <a:fillRect/>
          </a:stretch>
        </p:blipFill>
        <p:spPr>
          <a:xfrm>
            <a:off x="4648320" y="2885399"/>
            <a:ext cx="4307040" cy="36331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Formalization</a:t>
            </a:r>
            <a:endParaRPr lang="en-US" sz="1800" b="0" strike="noStrike" spc="-1">
              <a:solidFill>
                <a:srgbClr val="000000"/>
              </a:solidFill>
              <a:uFill>
                <a:solidFill>
                  <a:srgbClr val="FFFFFF"/>
                </a:solidFill>
              </a:uFill>
              <a:latin typeface="Arial"/>
            </a:endParaRPr>
          </a:p>
        </p:txBody>
      </p:sp>
      <p:sp>
        <p:nvSpPr>
          <p:cNvPr id="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95000"/>
              </a:lnSpc>
              <a:buClr>
                <a:srgbClr val="000000"/>
              </a:buClr>
              <a:buFont typeface="Arial"/>
              <a:buChar char="•"/>
            </a:pPr>
            <a:r>
              <a:rPr lang="en-US" sz="3200" b="0" strike="noStrike" spc="-1" dirty="0">
                <a:solidFill>
                  <a:srgbClr val="000000"/>
                </a:solidFill>
                <a:uFill>
                  <a:solidFill>
                    <a:srgbClr val="FFFFFF"/>
                  </a:solidFill>
                </a:uFill>
                <a:latin typeface="Calibri"/>
                <a:ea typeface="AR PL UMing HK"/>
              </a:rPr>
              <a:t>Formalization is the process by which we </a:t>
            </a:r>
            <a:r>
              <a:rPr lang="en-US" sz="3200" b="1" strike="noStrike" spc="-1" dirty="0">
                <a:solidFill>
                  <a:srgbClr val="000000"/>
                </a:solidFill>
                <a:uFill>
                  <a:solidFill>
                    <a:srgbClr val="FFFFFF"/>
                  </a:solidFill>
                </a:uFill>
                <a:latin typeface="Calibri"/>
                <a:ea typeface="AR PL UMing HK"/>
              </a:rPr>
              <a:t>map a conceptualization into a logical representation.</a:t>
            </a:r>
            <a:endParaRPr lang="en-US" sz="1800" b="0" strike="noStrike" spc="-1" dirty="0">
              <a:solidFill>
                <a:srgbClr val="000000"/>
              </a:solidFill>
              <a:uFill>
                <a:solidFill>
                  <a:srgbClr val="FFFFFF"/>
                </a:solidFill>
              </a:uFill>
              <a:latin typeface="Arial"/>
            </a:endParaRPr>
          </a:p>
          <a:p>
            <a:pPr marL="343080" indent="-342360">
              <a:lnSpc>
                <a:spcPct val="95000"/>
              </a:lnSpc>
            </a:pPr>
            <a:endParaRPr lang="en-US" sz="1800" b="0" strike="noStrike" spc="-1" dirty="0">
              <a:solidFill>
                <a:srgbClr val="000000"/>
              </a:solidFill>
              <a:uFill>
                <a:solidFill>
                  <a:srgbClr val="FFFFFF"/>
                </a:solidFill>
              </a:uFill>
              <a:latin typeface="Arial"/>
            </a:endParaRPr>
          </a:p>
          <a:p>
            <a:pPr marL="343080" indent="-342360">
              <a:lnSpc>
                <a:spcPct val="95000"/>
              </a:lnSpc>
              <a:buClr>
                <a:srgbClr val="000000"/>
              </a:buClr>
              <a:buFont typeface="Arial"/>
              <a:buChar char="•"/>
            </a:pPr>
            <a:r>
              <a:rPr lang="en-US" sz="3200" b="0" strike="noStrike" spc="-1" dirty="0">
                <a:solidFill>
                  <a:srgbClr val="000000"/>
                </a:solidFill>
                <a:uFill>
                  <a:solidFill>
                    <a:srgbClr val="FFFFFF"/>
                  </a:solidFill>
                </a:uFill>
                <a:latin typeface="Calibri"/>
                <a:ea typeface="AR PL UMing HK"/>
              </a:rPr>
              <a:t>We </a:t>
            </a:r>
            <a:r>
              <a:rPr lang="en-US" sz="3200" b="0" i="1" strike="noStrike" spc="-1" dirty="0">
                <a:solidFill>
                  <a:srgbClr val="000000"/>
                </a:solidFill>
                <a:uFill>
                  <a:solidFill>
                    <a:srgbClr val="FFFFFF"/>
                  </a:solidFill>
                </a:uFill>
                <a:latin typeface="Calibri"/>
                <a:ea typeface="AR PL UMing HK"/>
              </a:rPr>
              <a:t>logically</a:t>
            </a:r>
            <a:r>
              <a:rPr lang="en-US" sz="3200" b="0" strike="noStrike" spc="-1" dirty="0">
                <a:solidFill>
                  <a:srgbClr val="000000"/>
                </a:solidFill>
                <a:uFill>
                  <a:solidFill>
                    <a:srgbClr val="FFFFFF"/>
                  </a:solidFill>
                </a:uFill>
                <a:latin typeface="Calibri"/>
                <a:ea typeface="AR PL UMing HK"/>
              </a:rPr>
              <a:t> combine the terms to form </a:t>
            </a:r>
            <a:r>
              <a:rPr lang="en-US" sz="3200" b="1" strike="noStrike" spc="-1" dirty="0">
                <a:solidFill>
                  <a:srgbClr val="000000"/>
                </a:solidFill>
                <a:uFill>
                  <a:solidFill>
                    <a:srgbClr val="FFFFFF"/>
                  </a:solidFill>
                </a:uFill>
                <a:latin typeface="Calibri"/>
                <a:ea typeface="AR PL UMing HK"/>
              </a:rPr>
              <a:t>expressions</a:t>
            </a:r>
            <a:r>
              <a:rPr lang="en-US" sz="3200" b="0" strike="noStrike" spc="-1" dirty="0">
                <a:solidFill>
                  <a:srgbClr val="000000"/>
                </a:solidFill>
                <a:uFill>
                  <a:solidFill>
                    <a:srgbClr val="FFFFFF"/>
                  </a:solidFill>
                </a:uFill>
                <a:latin typeface="Calibri"/>
                <a:ea typeface="AR PL UMing HK"/>
              </a:rPr>
              <a:t>, which have an </a:t>
            </a:r>
            <a:r>
              <a:rPr lang="en-US" sz="3200" b="0" i="1" strike="noStrike" spc="-1" dirty="0">
                <a:solidFill>
                  <a:srgbClr val="000000"/>
                </a:solidFill>
                <a:uFill>
                  <a:solidFill>
                    <a:srgbClr val="FFFFFF"/>
                  </a:solidFill>
                </a:uFill>
                <a:latin typeface="Calibri"/>
                <a:ea typeface="AR PL UMing HK"/>
              </a:rPr>
              <a:t>unambiguous</a:t>
            </a:r>
            <a:r>
              <a:rPr lang="en-US" sz="3200" b="0" strike="noStrike" spc="-1" dirty="0">
                <a:solidFill>
                  <a:srgbClr val="000000"/>
                </a:solidFill>
                <a:uFill>
                  <a:solidFill>
                    <a:srgbClr val="FFFFFF"/>
                  </a:solidFill>
                </a:uFill>
                <a:latin typeface="Calibri"/>
                <a:ea typeface="AR PL UMing HK"/>
              </a:rPr>
              <a:t> interpretation, and hence can be </a:t>
            </a:r>
            <a:r>
              <a:rPr lang="en-US" sz="3200" b="1" strike="noStrike" spc="-1" dirty="0">
                <a:solidFill>
                  <a:srgbClr val="000000"/>
                </a:solidFill>
                <a:uFill>
                  <a:solidFill>
                    <a:srgbClr val="FFFFFF"/>
                  </a:solidFill>
                </a:uFill>
                <a:latin typeface="Calibri"/>
                <a:ea typeface="AR PL UMing HK"/>
              </a:rPr>
              <a:t>automatically reasoned </a:t>
            </a:r>
            <a:r>
              <a:rPr lang="en-US" sz="3200" b="0" strike="noStrike" spc="-1" dirty="0" smtClean="0">
                <a:solidFill>
                  <a:srgbClr val="000000"/>
                </a:solidFill>
                <a:uFill>
                  <a:solidFill>
                    <a:srgbClr val="FFFFFF"/>
                  </a:solidFill>
                </a:uFill>
                <a:latin typeface="Calibri"/>
                <a:ea typeface="AR PL UMing HK"/>
              </a:rPr>
              <a:t>about to answer questions.</a:t>
            </a:r>
            <a:endParaRPr lang="en-US" sz="1800" b="0" strike="noStrike" spc="-1" dirty="0">
              <a:solidFill>
                <a:srgbClr val="000000"/>
              </a:solidFill>
              <a:uFill>
                <a:solidFill>
                  <a:srgbClr val="FFFFFF"/>
                </a:solidFill>
              </a:uFill>
              <a:latin typeface="Arial"/>
            </a:endParaRPr>
          </a:p>
          <a:p>
            <a:pPr>
              <a:lnSpc>
                <a:spcPct val="100000"/>
              </a:lnSpc>
              <a:spcBef>
                <a:spcPts val="641"/>
              </a:spcBef>
            </a:pPr>
            <a:endParaRPr lang="en-US" sz="1800" b="0" strike="noStrike" spc="-1" dirty="0">
              <a:solidFill>
                <a:srgbClr val="000000"/>
              </a:solidFill>
              <a:uFill>
                <a:solidFill>
                  <a:srgbClr val="FFFFFF"/>
                </a:solidFill>
              </a:uFill>
              <a:latin typeface="Arial"/>
            </a:endParaRPr>
          </a:p>
        </p:txBody>
      </p:sp>
      <p:sp>
        <p:nvSpPr>
          <p:cNvPr id="36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2AFECC0-EA94-4524-9A70-C755E6414C17}" type="slidenum">
              <a:rPr lang="en-US" sz="1200" b="0" strike="noStrike" spc="-1">
                <a:solidFill>
                  <a:srgbClr val="8B8B8B"/>
                </a:solidFill>
                <a:uFill>
                  <a:solidFill>
                    <a:srgbClr val="FFFFFF"/>
                  </a:solidFill>
                </a:uFill>
                <a:latin typeface="Calibri"/>
              </a:rPr>
              <a:t>19</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Outline</a:t>
            </a:r>
            <a:endParaRPr lang="en-US" sz="1800" b="0" strike="noStrike" spc="-1">
              <a:solidFill>
                <a:srgbClr val="000000"/>
              </a:solidFill>
              <a:uFill>
                <a:solidFill>
                  <a:srgbClr val="FFFFFF"/>
                </a:solidFill>
              </a:uFill>
              <a:latin typeface="Arial"/>
            </a:endParaRPr>
          </a:p>
        </p:txBody>
      </p:sp>
      <p:sp>
        <p:nvSpPr>
          <p:cNvPr id="2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lvl="0" indent="-342900">
              <a:spcBef>
                <a:spcPct val="20000"/>
              </a:spcBef>
              <a:buFont typeface="Arial" pitchFamily="34" charset="0"/>
              <a:buChar char="•"/>
            </a:pPr>
            <a:r>
              <a:rPr lang="en-US" sz="3200" b="1" dirty="0">
                <a:solidFill>
                  <a:prstClr val="black"/>
                </a:solidFill>
                <a:latin typeface="Calibri"/>
              </a:rPr>
              <a:t>What</a:t>
            </a:r>
            <a:r>
              <a:rPr lang="en-US" sz="3200" dirty="0">
                <a:solidFill>
                  <a:prstClr val="black"/>
                </a:solidFill>
                <a:latin typeface="Calibri"/>
              </a:rPr>
              <a:t> </a:t>
            </a:r>
            <a:r>
              <a:rPr lang="en-US" sz="3200" dirty="0" smtClean="0">
                <a:solidFill>
                  <a:prstClr val="black"/>
                </a:solidFill>
                <a:latin typeface="Calibri"/>
              </a:rPr>
              <a:t>are ontologies?</a:t>
            </a:r>
          </a:p>
          <a:p>
            <a:pPr marL="342900" lvl="0" indent="-342900">
              <a:spcBef>
                <a:spcPct val="20000"/>
              </a:spcBef>
              <a:buFont typeface="Arial" pitchFamily="34" charset="0"/>
              <a:buChar char="•"/>
            </a:pPr>
            <a:r>
              <a:rPr lang="en-US" sz="3200" b="1" dirty="0" smtClean="0">
                <a:solidFill>
                  <a:prstClr val="black"/>
                </a:solidFill>
                <a:latin typeface="Calibri"/>
              </a:rPr>
              <a:t>Why</a:t>
            </a:r>
            <a:r>
              <a:rPr lang="en-US" sz="3200" dirty="0" smtClean="0">
                <a:solidFill>
                  <a:prstClr val="black"/>
                </a:solidFill>
                <a:latin typeface="Calibri"/>
              </a:rPr>
              <a:t> are they important?</a:t>
            </a:r>
            <a:endParaRPr lang="en-US" sz="3200" dirty="0">
              <a:solidFill>
                <a:prstClr val="black"/>
              </a:solidFill>
              <a:latin typeface="Calibri"/>
            </a:endParaRPr>
          </a:p>
          <a:p>
            <a:pPr marL="342900" lvl="0" indent="-342900">
              <a:spcBef>
                <a:spcPct val="20000"/>
              </a:spcBef>
              <a:buFont typeface="Arial" pitchFamily="34" charset="0"/>
              <a:buChar char="•"/>
            </a:pPr>
            <a:r>
              <a:rPr lang="en-US" sz="3200" b="1" dirty="0" smtClean="0">
                <a:solidFill>
                  <a:prstClr val="black"/>
                </a:solidFill>
                <a:latin typeface="Calibri"/>
              </a:rPr>
              <a:t>Reasoning </a:t>
            </a:r>
            <a:r>
              <a:rPr lang="en-US" sz="3200" dirty="0" smtClean="0">
                <a:solidFill>
                  <a:prstClr val="black"/>
                </a:solidFill>
                <a:latin typeface="Calibri"/>
              </a:rPr>
              <a:t>with </a:t>
            </a:r>
            <a:r>
              <a:rPr lang="en-US" sz="3200" dirty="0">
                <a:solidFill>
                  <a:prstClr val="black"/>
                </a:solidFill>
                <a:latin typeface="Calibri"/>
              </a:rPr>
              <a:t>ontologies</a:t>
            </a:r>
          </a:p>
          <a:p>
            <a:pPr marL="342900" lvl="0" indent="-342900">
              <a:spcBef>
                <a:spcPct val="20000"/>
              </a:spcBef>
              <a:buFont typeface="Arial" pitchFamily="34" charset="0"/>
              <a:buChar char="•"/>
            </a:pPr>
            <a:r>
              <a:rPr lang="en-US" sz="3200" b="1" dirty="0">
                <a:solidFill>
                  <a:prstClr val="black"/>
                </a:solidFill>
                <a:latin typeface="Calibri"/>
              </a:rPr>
              <a:t>Applications</a:t>
            </a:r>
            <a:r>
              <a:rPr lang="en-US" sz="3200" dirty="0">
                <a:solidFill>
                  <a:prstClr val="black"/>
                </a:solidFill>
                <a:latin typeface="Calibri"/>
              </a:rPr>
              <a:t> in biomedicine</a:t>
            </a:r>
          </a:p>
        </p:txBody>
      </p:sp>
      <p:sp>
        <p:nvSpPr>
          <p:cNvPr id="24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5113708D-187E-46A3-8C30-D94738062D55}" type="slidenum">
              <a:rPr lang="en-US" sz="1200" b="0" strike="noStrike" spc="-1">
                <a:solidFill>
                  <a:srgbClr val="8B8B8B"/>
                </a:solidFill>
                <a:uFill>
                  <a:solidFill>
                    <a:srgbClr val="FFFFFF"/>
                  </a:solidFill>
                </a:uFill>
                <a:latin typeface="Calibri"/>
              </a:rPr>
              <a:t>2</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457200" y="194760"/>
            <a:ext cx="8686800" cy="14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dirty="0">
                <a:solidFill>
                  <a:srgbClr val="1F497D"/>
                </a:solidFill>
                <a:uFill>
                  <a:solidFill>
                    <a:srgbClr val="FFFFFF"/>
                  </a:solidFill>
                </a:uFill>
                <a:latin typeface="Calibri"/>
              </a:rPr>
              <a:t>Logic-Based </a:t>
            </a:r>
            <a:r>
              <a:rPr lang="en-US" sz="3600" b="1" strike="noStrike" spc="-1" dirty="0" smtClean="0">
                <a:solidFill>
                  <a:srgbClr val="1F497D"/>
                </a:solidFill>
                <a:uFill>
                  <a:solidFill>
                    <a:srgbClr val="FFFFFF"/>
                  </a:solidFill>
                </a:uFill>
                <a:latin typeface="Calibri"/>
              </a:rPr>
              <a:t>Ontologies Can </a:t>
            </a:r>
            <a:r>
              <a:rPr lang="en-US" sz="3600" b="1" strike="noStrike" spc="-1" dirty="0">
                <a:solidFill>
                  <a:srgbClr val="1F497D"/>
                </a:solidFill>
                <a:uFill>
                  <a:solidFill>
                    <a:srgbClr val="FFFFFF"/>
                  </a:solidFill>
                </a:uFill>
                <a:latin typeface="Calibri"/>
              </a:rPr>
              <a:t>Be </a:t>
            </a:r>
            <a:r>
              <a:rPr lang="en-US" sz="3600" b="1" strike="noStrike" spc="-1" dirty="0" smtClean="0">
                <a:solidFill>
                  <a:srgbClr val="1F497D"/>
                </a:solidFill>
                <a:uFill>
                  <a:solidFill>
                    <a:srgbClr val="FFFFFF"/>
                  </a:solidFill>
                </a:uFill>
                <a:latin typeface="Calibri"/>
              </a:rPr>
              <a:t>constructed </a:t>
            </a:r>
            <a:r>
              <a:rPr lang="en-US" sz="3600" b="1" strike="noStrike" spc="-1" dirty="0">
                <a:solidFill>
                  <a:srgbClr val="1F497D"/>
                </a:solidFill>
                <a:uFill>
                  <a:solidFill>
                    <a:srgbClr val="FFFFFF"/>
                  </a:solidFill>
                </a:uFill>
                <a:latin typeface="Calibri"/>
              </a:rPr>
              <a:t>From </a:t>
            </a:r>
            <a:r>
              <a:rPr lang="en-US" sz="3600" b="1" i="1" strike="noStrike" spc="-1" dirty="0">
                <a:solidFill>
                  <a:srgbClr val="1F497D"/>
                </a:solidFill>
                <a:uFill>
                  <a:solidFill>
                    <a:srgbClr val="FFFFFF"/>
                  </a:solidFill>
                </a:uFill>
                <a:latin typeface="Calibri"/>
              </a:rPr>
              <a:t>Concept and relation</a:t>
            </a:r>
            <a:r>
              <a:rPr lang="en-US" sz="3600" b="1" strike="noStrike" spc="-1" dirty="0">
                <a:solidFill>
                  <a:srgbClr val="1F497D"/>
                </a:solidFill>
                <a:uFill>
                  <a:solidFill>
                    <a:srgbClr val="FFFFFF"/>
                  </a:solidFill>
                </a:uFill>
                <a:latin typeface="Calibri"/>
              </a:rPr>
              <a:t> Lego</a:t>
            </a:r>
            <a:endParaRPr lang="en-US" sz="1800" b="0" strike="noStrike" spc="-1" dirty="0">
              <a:solidFill>
                <a:srgbClr val="000000"/>
              </a:solidFill>
              <a:uFill>
                <a:solidFill>
                  <a:srgbClr val="FFFFFF"/>
                </a:solidFill>
              </a:uFill>
              <a:latin typeface="Arial"/>
            </a:endParaRPr>
          </a:p>
        </p:txBody>
      </p:sp>
      <p:pic>
        <p:nvPicPr>
          <p:cNvPr id="371" name="Picture 4"/>
          <p:cNvPicPr/>
          <p:nvPr/>
        </p:nvPicPr>
        <p:blipFill>
          <a:blip r:embed="rId3"/>
          <a:srcRect t="15999" b="15999"/>
          <a:stretch/>
        </p:blipFill>
        <p:spPr>
          <a:xfrm>
            <a:off x="1752480" y="1676520"/>
            <a:ext cx="5104800" cy="3471120"/>
          </a:xfrm>
          <a:prstGeom prst="rect">
            <a:avLst/>
          </a:prstGeom>
          <a:ln>
            <a:noFill/>
          </a:ln>
        </p:spPr>
      </p:pic>
      <p:sp>
        <p:nvSpPr>
          <p:cNvPr id="373"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F2533D3-7E98-45C2-8B63-A340B70AC691}" type="slidenum">
              <a:rPr lang="en-US" sz="1200" b="0" strike="noStrike" spc="-1">
                <a:solidFill>
                  <a:srgbClr val="8B8B8B"/>
                </a:solidFill>
                <a:uFill>
                  <a:solidFill>
                    <a:srgbClr val="FFFFFF"/>
                  </a:solidFill>
                </a:uFill>
                <a:latin typeface="Calibri"/>
              </a:rPr>
              <a:t>20</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Description logics </a:t>
            </a:r>
            <a:r>
              <a:rPr lang="en-US" sz="3600" b="0" strike="noStrike" spc="-1">
                <a:solidFill>
                  <a:srgbClr val="1F497D"/>
                </a:solidFill>
                <a:uFill>
                  <a:solidFill>
                    <a:srgbClr val="FFFFFF"/>
                  </a:solidFill>
                </a:uFill>
                <a:latin typeface="Calibri"/>
              </a:rPr>
              <a:t>offer the building blocks </a:t>
            </a:r>
            <a:endParaRPr lang="en-US" sz="1800" b="0" strike="noStrike" spc="-1">
              <a:solidFill>
                <a:srgbClr val="000000"/>
              </a:solidFill>
              <a:uFill>
                <a:solidFill>
                  <a:srgbClr val="FFFFFF"/>
                </a:solidFill>
              </a:uFill>
              <a:latin typeface="Arial"/>
            </a:endParaRPr>
          </a:p>
          <a:p>
            <a:pPr algn="ctr">
              <a:lnSpc>
                <a:spcPct val="100000"/>
              </a:lnSpc>
            </a:pPr>
            <a:r>
              <a:rPr lang="en-US" sz="3600" b="0" strike="noStrike" spc="-1">
                <a:solidFill>
                  <a:srgbClr val="1F497D"/>
                </a:solidFill>
                <a:uFill>
                  <a:solidFill>
                    <a:srgbClr val="FFFFFF"/>
                  </a:solidFill>
                </a:uFill>
                <a:latin typeface="Calibri"/>
              </a:rPr>
              <a:t>for constructing </a:t>
            </a:r>
            <a:r>
              <a:rPr lang="en-US" sz="3600" b="0" i="1" strike="noStrike" spc="-1">
                <a:solidFill>
                  <a:srgbClr val="1F497D"/>
                </a:solidFill>
                <a:uFill>
                  <a:solidFill>
                    <a:srgbClr val="FFFFFF"/>
                  </a:solidFill>
                </a:uFill>
                <a:latin typeface="Calibri"/>
              </a:rPr>
              <a:t>computable</a:t>
            </a:r>
            <a:r>
              <a:rPr lang="en-US" sz="3600" b="0" strike="noStrike" spc="-1">
                <a:solidFill>
                  <a:srgbClr val="1F497D"/>
                </a:solidFill>
                <a:uFill>
                  <a:solidFill>
                    <a:srgbClr val="FFFFFF"/>
                  </a:solidFill>
                </a:uFill>
                <a:latin typeface="Calibri"/>
              </a:rPr>
              <a:t> ontologies</a:t>
            </a:r>
            <a:endParaRPr lang="en-US" sz="1800" b="0" strike="noStrike" spc="-1">
              <a:solidFill>
                <a:srgbClr val="000000"/>
              </a:solidFill>
              <a:uFill>
                <a:solidFill>
                  <a:srgbClr val="FFFFFF"/>
                </a:solidFill>
              </a:uFill>
              <a:latin typeface="Arial"/>
            </a:endParaRPr>
          </a:p>
        </p:txBody>
      </p:sp>
      <p:sp>
        <p:nvSpPr>
          <p:cNvPr id="375" name="CustomShape 2"/>
          <p:cNvSpPr/>
          <p:nvPr/>
        </p:nvSpPr>
        <p:spPr>
          <a:xfrm>
            <a:off x="-95068" y="4114799"/>
            <a:ext cx="6110640" cy="2462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pPr>
            <a:r>
              <a:rPr lang="en-US" sz="2400" b="0" strike="noStrike" spc="-1" dirty="0">
                <a:solidFill>
                  <a:srgbClr val="000000"/>
                </a:solidFill>
                <a:uFill>
                  <a:solidFill>
                    <a:srgbClr val="FFFFFF"/>
                  </a:solidFill>
                </a:uFill>
                <a:latin typeface="Calibri"/>
              </a:rPr>
              <a:t>	‘</a:t>
            </a:r>
            <a:r>
              <a:rPr lang="en-US" sz="2400" b="1" strike="noStrike" spc="-1" dirty="0">
                <a:solidFill>
                  <a:srgbClr val="000000"/>
                </a:solidFill>
                <a:uFill>
                  <a:solidFill>
                    <a:srgbClr val="FFFFFF"/>
                  </a:solidFill>
                </a:uFill>
                <a:latin typeface="Calibri"/>
              </a:rPr>
              <a:t>transcription factor</a:t>
            </a: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1" i="1" strike="noStrike" spc="-1" dirty="0" err="1">
                <a:solidFill>
                  <a:srgbClr val="000000"/>
                </a:solidFill>
                <a:uFill>
                  <a:solidFill>
                    <a:srgbClr val="FFFFFF"/>
                  </a:solidFill>
                </a:uFill>
                <a:latin typeface="Calibri"/>
              </a:rPr>
              <a:t>equivalentTo</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‘protein’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0" i="1" strike="noStrike" spc="-1" dirty="0">
                <a:solidFill>
                  <a:srgbClr val="000000"/>
                </a:solidFill>
                <a:uFill>
                  <a:solidFill>
                    <a:srgbClr val="FFFFFF"/>
                  </a:solidFill>
                </a:uFill>
                <a:latin typeface="Calibri"/>
              </a:rPr>
              <a:t>that </a:t>
            </a:r>
            <a:r>
              <a:rPr lang="en-US" sz="2400" b="1" i="1" strike="noStrike" spc="-1" dirty="0">
                <a:solidFill>
                  <a:srgbClr val="000000"/>
                </a:solidFill>
                <a:uFill>
                  <a:solidFill>
                    <a:srgbClr val="FFFFFF"/>
                  </a:solidFill>
                </a:uFill>
                <a:latin typeface="Calibri"/>
              </a:rPr>
              <a:t>‘binds to’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DNA</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0" i="1" strike="noStrike" spc="-1" dirty="0">
                <a:solidFill>
                  <a:srgbClr val="000000"/>
                </a:solidFill>
                <a:uFill>
                  <a:solidFill>
                    <a:srgbClr val="FFFFFF"/>
                  </a:solidFill>
                </a:uFill>
                <a:latin typeface="Calibri"/>
              </a:rPr>
              <a:t>        and ‘</a:t>
            </a:r>
            <a:r>
              <a:rPr lang="en-US" sz="2400" b="1" i="1" strike="noStrike" spc="-1" dirty="0">
                <a:solidFill>
                  <a:srgbClr val="000000"/>
                </a:solidFill>
                <a:uFill>
                  <a:solidFill>
                    <a:srgbClr val="FFFFFF"/>
                  </a:solidFill>
                </a:uFill>
                <a:latin typeface="Calibri"/>
              </a:rPr>
              <a:t>regulates’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‘rate of transcription’</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p:txBody>
      </p:sp>
      <p:pic>
        <p:nvPicPr>
          <p:cNvPr id="376" name="Picture 4"/>
          <p:cNvPicPr/>
          <p:nvPr/>
        </p:nvPicPr>
        <p:blipFill>
          <a:blip r:embed="rId3"/>
          <a:stretch/>
        </p:blipFill>
        <p:spPr>
          <a:xfrm>
            <a:off x="6016292" y="3929743"/>
            <a:ext cx="1713960" cy="1923480"/>
          </a:xfrm>
          <a:prstGeom prst="rect">
            <a:avLst/>
          </a:prstGeom>
          <a:ln>
            <a:noFill/>
          </a:ln>
        </p:spPr>
      </p:pic>
      <p:sp>
        <p:nvSpPr>
          <p:cNvPr id="377" name="CustomShape 3"/>
          <p:cNvSpPr/>
          <p:nvPr/>
        </p:nvSpPr>
        <p:spPr>
          <a:xfrm>
            <a:off x="7082972" y="5758543"/>
            <a:ext cx="23616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dirty="0">
                <a:solidFill>
                  <a:srgbClr val="000000"/>
                </a:solidFill>
                <a:uFill>
                  <a:solidFill>
                    <a:srgbClr val="FFFFFF"/>
                  </a:solidFill>
                </a:uFill>
                <a:latin typeface="Arial"/>
                <a:ea typeface="DejaVu Sans"/>
              </a:rPr>
              <a:t>function ontology</a:t>
            </a:r>
            <a:endParaRPr lang="en-US" sz="1800" b="0" strike="noStrike" spc="-1" dirty="0">
              <a:solidFill>
                <a:srgbClr val="000000"/>
              </a:solidFill>
              <a:uFill>
                <a:solidFill>
                  <a:srgbClr val="FFFFFF"/>
                </a:solidFill>
              </a:uFill>
              <a:latin typeface="Arial"/>
            </a:endParaRPr>
          </a:p>
        </p:txBody>
      </p:sp>
      <p:sp>
        <p:nvSpPr>
          <p:cNvPr id="378" name="CustomShape 4"/>
          <p:cNvSpPr/>
          <p:nvPr/>
        </p:nvSpPr>
        <p:spPr>
          <a:xfrm>
            <a:off x="5559092" y="3548863"/>
            <a:ext cx="28188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molecule ontology</a:t>
            </a:r>
            <a:endParaRPr lang="en-US" sz="1800" b="0" strike="noStrike" spc="-1">
              <a:solidFill>
                <a:srgbClr val="000000"/>
              </a:solidFill>
              <a:uFill>
                <a:solidFill>
                  <a:srgbClr val="FFFFFF"/>
                </a:solidFill>
              </a:uFill>
              <a:latin typeface="Arial"/>
            </a:endParaRPr>
          </a:p>
        </p:txBody>
      </p:sp>
      <p:sp>
        <p:nvSpPr>
          <p:cNvPr id="380" name="CustomShape 6"/>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835A785-EAD1-43A1-AEF5-BE35E3073079}" type="slidenum">
              <a:rPr lang="en-US" sz="1200" b="0" strike="noStrike" spc="-1">
                <a:solidFill>
                  <a:srgbClr val="8B8B8B"/>
                </a:solidFill>
                <a:uFill>
                  <a:solidFill>
                    <a:srgbClr val="FFFFFF"/>
                  </a:solidFill>
                </a:uFill>
                <a:latin typeface="Calibri"/>
              </a:rPr>
              <a:t>21</a:t>
            </a:fld>
            <a:endParaRPr lang="en-US" sz="1800" b="0" strike="noStrike" spc="-1">
              <a:solidFill>
                <a:srgbClr val="000000"/>
              </a:solidFill>
              <a:uFill>
                <a:solidFill>
                  <a:srgbClr val="FFFFFF"/>
                </a:solidFill>
              </a:uFill>
              <a:latin typeface="Arial"/>
            </a:endParaRPr>
          </a:p>
        </p:txBody>
      </p:sp>
      <p:sp>
        <p:nvSpPr>
          <p:cNvPr id="2" name="Rectangle 1">
            <a:extLst>
              <a:ext uri="{FF2B5EF4-FFF2-40B4-BE49-F238E27FC236}">
                <a16:creationId xmlns:a16="http://schemas.microsoft.com/office/drawing/2014/main" id="{7CD2C4B2-6892-434A-895F-EB1F475D9FEF}"/>
              </a:ext>
            </a:extLst>
          </p:cNvPr>
          <p:cNvSpPr/>
          <p:nvPr/>
        </p:nvSpPr>
        <p:spPr>
          <a:xfrm>
            <a:off x="348344" y="1697210"/>
            <a:ext cx="4557486" cy="1372683"/>
          </a:xfrm>
          <a:prstGeom prst="rect">
            <a:avLst/>
          </a:prstGeom>
        </p:spPr>
        <p:txBody>
          <a:bodyPr wrap="square">
            <a:spAutoFit/>
          </a:bodyPr>
          <a:lstStyle/>
          <a:p>
            <a:pPr marL="343080" indent="-342360">
              <a:lnSpc>
                <a:spcPct val="80000"/>
              </a:lnSpc>
              <a:spcBef>
                <a:spcPts val="479"/>
              </a:spcBef>
            </a:pPr>
            <a:r>
              <a:rPr lang="en-US" sz="2600" spc="-1" dirty="0">
                <a:solidFill>
                  <a:srgbClr val="000000"/>
                </a:solidFill>
                <a:uFill>
                  <a:solidFill>
                    <a:srgbClr val="FFFFFF"/>
                  </a:solidFill>
                </a:uFill>
                <a:latin typeface="Calibri"/>
              </a:rPr>
              <a:t>A </a:t>
            </a:r>
            <a:r>
              <a:rPr lang="en-US" sz="2600" b="1" spc="-1" dirty="0">
                <a:solidFill>
                  <a:srgbClr val="000000"/>
                </a:solidFill>
                <a:uFill>
                  <a:solidFill>
                    <a:srgbClr val="FFFFFF"/>
                  </a:solidFill>
                </a:uFill>
                <a:latin typeface="Calibri"/>
              </a:rPr>
              <a:t>transcription factor</a:t>
            </a:r>
            <a:r>
              <a:rPr lang="en-US" sz="2600" b="1" i="1" spc="-1" dirty="0">
                <a:solidFill>
                  <a:srgbClr val="000000"/>
                </a:solidFill>
                <a:uFill>
                  <a:solidFill>
                    <a:srgbClr val="FFFFFF"/>
                  </a:solidFill>
                </a:uFill>
                <a:latin typeface="Calibri"/>
              </a:rPr>
              <a:t> </a:t>
            </a:r>
            <a:r>
              <a:rPr lang="en-US" sz="2600" i="1" spc="-1" dirty="0">
                <a:solidFill>
                  <a:srgbClr val="000000"/>
                </a:solidFill>
                <a:uFill>
                  <a:solidFill>
                    <a:srgbClr val="FFFFFF"/>
                  </a:solidFill>
                </a:uFill>
                <a:latin typeface="Calibri"/>
              </a:rPr>
              <a:t>is a protein that binds to DNA and regulates the rate of transcription</a:t>
            </a:r>
            <a:endParaRPr lang="en-US" sz="2600" spc="-1" dirty="0">
              <a:solidFill>
                <a:srgbClr val="000000"/>
              </a:solidFill>
              <a:uFill>
                <a:solidFill>
                  <a:srgbClr val="FFFFFF"/>
                </a:solidFill>
              </a:uFill>
            </a:endParaRPr>
          </a:p>
        </p:txBody>
      </p:sp>
      <p:pic>
        <p:nvPicPr>
          <p:cNvPr id="3" name="Picture 2">
            <a:extLst>
              <a:ext uri="{FF2B5EF4-FFF2-40B4-BE49-F238E27FC236}">
                <a16:creationId xmlns:a16="http://schemas.microsoft.com/office/drawing/2014/main" id="{F378452F-BFA2-4478-8A0F-1543F831BA36}"/>
              </a:ext>
            </a:extLst>
          </p:cNvPr>
          <p:cNvPicPr>
            <a:picLocks noChangeAspect="1"/>
          </p:cNvPicPr>
          <p:nvPr/>
        </p:nvPicPr>
        <p:blipFill>
          <a:blip r:embed="rId4"/>
          <a:stretch>
            <a:fillRect/>
          </a:stretch>
        </p:blipFill>
        <p:spPr>
          <a:xfrm>
            <a:off x="5142330" y="1283197"/>
            <a:ext cx="3461883" cy="1870369"/>
          </a:xfrm>
          <a:prstGeom prst="rect">
            <a:avLst/>
          </a:prstGeom>
        </p:spPr>
      </p:pic>
      <p:sp>
        <p:nvSpPr>
          <p:cNvPr id="10" name="CustomShape 3"/>
          <p:cNvSpPr/>
          <p:nvPr/>
        </p:nvSpPr>
        <p:spPr>
          <a:xfrm>
            <a:off x="6968492" y="4230803"/>
            <a:ext cx="23616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dirty="0" smtClean="0">
                <a:solidFill>
                  <a:srgbClr val="000000"/>
                </a:solidFill>
                <a:uFill>
                  <a:solidFill>
                    <a:srgbClr val="FFFFFF"/>
                  </a:solidFill>
                </a:uFill>
                <a:latin typeface="Arial"/>
                <a:ea typeface="DejaVu Sans"/>
              </a:rPr>
              <a:t>relation </a:t>
            </a:r>
            <a:r>
              <a:rPr lang="en-US" sz="1800" b="0" i="1" strike="noStrike" spc="-1" dirty="0">
                <a:solidFill>
                  <a:srgbClr val="000000"/>
                </a:solidFill>
                <a:uFill>
                  <a:solidFill>
                    <a:srgbClr val="FFFFFF"/>
                  </a:solidFill>
                </a:uFill>
                <a:latin typeface="Arial"/>
                <a:ea typeface="DejaVu Sans"/>
              </a:rPr>
              <a:t>ontology</a:t>
            </a:r>
            <a:endParaRPr lang="en-US"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Picture 1"/>
          <p:cNvPicPr/>
          <p:nvPr/>
        </p:nvPicPr>
        <p:blipFill>
          <a:blip r:embed="rId3"/>
          <a:srcRect b="1546"/>
          <a:stretch/>
        </p:blipFill>
        <p:spPr>
          <a:xfrm>
            <a:off x="1800" y="0"/>
            <a:ext cx="9140040" cy="6857280"/>
          </a:xfrm>
          <a:prstGeom prst="rect">
            <a:avLst/>
          </a:prstGeom>
          <a:ln>
            <a:noFill/>
          </a:ln>
        </p:spPr>
      </p:pic>
      <p:sp>
        <p:nvSpPr>
          <p:cNvPr id="382" name="CustomShape 1"/>
          <p:cNvSpPr/>
          <p:nvPr/>
        </p:nvSpPr>
        <p:spPr>
          <a:xfrm>
            <a:off x="77400" y="0"/>
            <a:ext cx="8899920" cy="694800"/>
          </a:xfrm>
          <a:prstGeom prst="rect">
            <a:avLst/>
          </a:prstGeom>
          <a:noFill/>
          <a:ln>
            <a:noFill/>
          </a:ln>
          <a:effectLst>
            <a:outerShdw dist="37674" dir="2700000">
              <a:srgbClr val="000000">
                <a:alpha val="43000"/>
              </a:srgbClr>
            </a:outerShdw>
          </a:effectLst>
        </p:spPr>
        <p:style>
          <a:lnRef idx="0">
            <a:scrgbClr r="0" g="0" b="0"/>
          </a:lnRef>
          <a:fillRef idx="0">
            <a:scrgbClr r="0" g="0" b="0"/>
          </a:fillRef>
          <a:effectRef idx="0">
            <a:scrgbClr r="0" g="0" b="0"/>
          </a:effectRef>
          <a:fontRef idx="minor"/>
        </p:style>
        <p:txBody>
          <a:bodyPr lIns="91080" tIns="45000" rIns="91080" bIns="45000"/>
          <a:lstStyle/>
          <a:p>
            <a:pPr>
              <a:lnSpc>
                <a:spcPct val="100000"/>
              </a:lnSpc>
            </a:pPr>
            <a:r>
              <a:rPr lang="en-US" sz="3959" b="1" strike="noStrike" spc="-1">
                <a:solidFill>
                  <a:srgbClr val="1F497D"/>
                </a:solidFill>
                <a:uFill>
                  <a:solidFill>
                    <a:srgbClr val="FFFFFF"/>
                  </a:solidFill>
                </a:uFill>
                <a:latin typeface="Times New Roman"/>
                <a:ea typeface="DejaVu Sans"/>
              </a:rPr>
              <a:t>Have you heard of OWL?</a:t>
            </a:r>
            <a:endParaRPr lang="en-US" sz="1800" b="0" strike="noStrike" spc="-1">
              <a:solidFill>
                <a:srgbClr val="000000"/>
              </a:solidFill>
              <a:uFill>
                <a:solidFill>
                  <a:srgbClr val="FFFFFF"/>
                </a:solidFill>
              </a:uFill>
              <a:latin typeface="Arial"/>
            </a:endParaRPr>
          </a:p>
        </p:txBody>
      </p:sp>
      <p:sp>
        <p:nvSpPr>
          <p:cNvPr id="383" name="CustomShape 2"/>
          <p:cNvSpPr/>
          <p:nvPr/>
        </p:nvSpPr>
        <p:spPr>
          <a:xfrm rot="1233000">
            <a:off x="5522040" y="2290680"/>
            <a:ext cx="759240" cy="1456200"/>
          </a:xfrm>
          <a:prstGeom prst="rect">
            <a:avLst/>
          </a:prstGeom>
          <a:solidFill>
            <a:srgbClr val="BFBFBF"/>
          </a:solidFill>
          <a:ln w="25560">
            <a:noFill/>
          </a:ln>
        </p:spPr>
        <p:style>
          <a:lnRef idx="0">
            <a:scrgbClr r="0" g="0" b="0"/>
          </a:lnRef>
          <a:fillRef idx="0">
            <a:scrgbClr r="0" g="0" b="0"/>
          </a:fillRef>
          <a:effectRef idx="0">
            <a:scrgbClr r="0" g="0" b="0"/>
          </a:effectRef>
          <a:fontRef idx="minor"/>
        </p:style>
      </p:sp>
      <p:sp>
        <p:nvSpPr>
          <p:cNvPr id="384" name="CustomShape 3"/>
          <p:cNvSpPr/>
          <p:nvPr/>
        </p:nvSpPr>
        <p:spPr>
          <a:xfrm rot="883800">
            <a:off x="5892120" y="2366280"/>
            <a:ext cx="817920" cy="877680"/>
          </a:xfrm>
          <a:prstGeom prst="rect">
            <a:avLst/>
          </a:prstGeom>
          <a:solidFill>
            <a:srgbClr val="BFBFBF"/>
          </a:solidFill>
          <a:ln w="25560">
            <a:noFill/>
          </a:ln>
        </p:spPr>
        <p:style>
          <a:lnRef idx="0">
            <a:scrgbClr r="0" g="0" b="0"/>
          </a:lnRef>
          <a:fillRef idx="0">
            <a:scrgbClr r="0" g="0" b="0"/>
          </a:fillRef>
          <a:effectRef idx="0">
            <a:scrgbClr r="0" g="0" b="0"/>
          </a:effectRef>
          <a:fontRef idx="minor"/>
        </p:style>
      </p:sp>
      <p:pic>
        <p:nvPicPr>
          <p:cNvPr id="385" name="Picture 2"/>
          <p:cNvPicPr/>
          <p:nvPr/>
        </p:nvPicPr>
        <p:blipFill>
          <a:blip r:embed="rId4"/>
          <a:stretch/>
        </p:blipFill>
        <p:spPr>
          <a:xfrm rot="1010400">
            <a:off x="5692680" y="2377440"/>
            <a:ext cx="739080" cy="1184760"/>
          </a:xfrm>
          <a:prstGeom prst="rect">
            <a:avLst/>
          </a:prstGeom>
          <a:ln>
            <a:noFill/>
          </a:ln>
        </p:spPr>
      </p:pic>
      <p:sp>
        <p:nvSpPr>
          <p:cNvPr id="38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7C4A628-ECBD-4ACD-8440-FC7FC3474F32}" type="slidenum">
              <a:rPr lang="en-US" sz="1200" b="0" strike="noStrike" spc="-1">
                <a:solidFill>
                  <a:srgbClr val="8B8B8B"/>
                </a:solidFill>
                <a:uFill>
                  <a:solidFill>
                    <a:srgbClr val="FFFFFF"/>
                  </a:solidFill>
                </a:uFill>
                <a:latin typeface="Calibri"/>
              </a:rPr>
              <a:t>22</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Picture 1"/>
          <p:cNvPicPr/>
          <p:nvPr/>
        </p:nvPicPr>
        <p:blipFill>
          <a:blip r:embed="rId3"/>
          <a:stretch/>
        </p:blipFill>
        <p:spPr>
          <a:xfrm>
            <a:off x="2628720" y="1772640"/>
            <a:ext cx="3777480" cy="2979000"/>
          </a:xfrm>
          <a:prstGeom prst="rect">
            <a:avLst/>
          </a:prstGeom>
          <a:ln>
            <a:noFill/>
          </a:ln>
        </p:spPr>
      </p:pic>
      <p:sp>
        <p:nvSpPr>
          <p:cNvPr id="389" name="CustomShape 1"/>
          <p:cNvSpPr/>
          <p:nvPr/>
        </p:nvSpPr>
        <p:spPr>
          <a:xfrm>
            <a:off x="787320" y="357120"/>
            <a:ext cx="7570080" cy="118800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600" b="1" strike="noStrike" spc="-1">
                <a:solidFill>
                  <a:srgbClr val="1F497D"/>
                </a:solidFill>
                <a:uFill>
                  <a:solidFill>
                    <a:srgbClr val="FFFFFF"/>
                  </a:solidFill>
                </a:uFill>
                <a:latin typeface="Times New Roman"/>
                <a:ea typeface="AR PL UMing HK"/>
              </a:rPr>
              <a:t>The Web Ontology Language (OWL) Has Explicit Semantics</a:t>
            </a:r>
            <a:endParaRPr lang="en-US" sz="1800" b="0" strike="noStrike" spc="-1">
              <a:solidFill>
                <a:srgbClr val="000000"/>
              </a:solidFill>
              <a:uFill>
                <a:solidFill>
                  <a:srgbClr val="FFFFFF"/>
                </a:solidFill>
              </a:uFill>
              <a:latin typeface="Arial"/>
            </a:endParaRPr>
          </a:p>
        </p:txBody>
      </p:sp>
      <p:sp>
        <p:nvSpPr>
          <p:cNvPr id="390" name="CustomShape 2"/>
          <p:cNvSpPr/>
          <p:nvPr/>
        </p:nvSpPr>
        <p:spPr>
          <a:xfrm>
            <a:off x="287280" y="5356800"/>
            <a:ext cx="8498520" cy="107784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240" b="1" strike="noStrike" spc="-1">
                <a:solidFill>
                  <a:srgbClr val="1F497D"/>
                </a:solidFill>
                <a:uFill>
                  <a:solidFill>
                    <a:srgbClr val="FFFFFF"/>
                  </a:solidFill>
                </a:uFill>
                <a:latin typeface="Times New Roman"/>
                <a:ea typeface="AR PL UMing HK"/>
              </a:rPr>
              <a:t>It can be used to capture knowledge in a machine understandable way</a:t>
            </a:r>
            <a:endParaRPr lang="en-US" sz="1800" b="0" strike="noStrike" spc="-1">
              <a:solidFill>
                <a:srgbClr val="000000"/>
              </a:solidFill>
              <a:uFill>
                <a:solidFill>
                  <a:srgbClr val="FFFFFF"/>
                </a:solidFill>
              </a:uFill>
              <a:latin typeface="Arial"/>
            </a:endParaRPr>
          </a:p>
        </p:txBody>
      </p:sp>
      <p:sp>
        <p:nvSpPr>
          <p:cNvPr id="39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93A53C6-71AF-4886-A69B-6A755C931DD6}" type="slidenum">
              <a:rPr lang="en-US" sz="1200" b="0" strike="noStrike" spc="-1">
                <a:solidFill>
                  <a:srgbClr val="8B8B8B"/>
                </a:solidFill>
                <a:uFill>
                  <a:solidFill>
                    <a:srgbClr val="FFFFFF"/>
                  </a:solidFill>
                </a:uFill>
                <a:latin typeface="Calibri"/>
              </a:rPr>
              <a:t>23</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
          <p:cNvSpPr txBox="1">
            <a:spLocks noChangeArrowheads="1"/>
          </p:cNvSpPr>
          <p:nvPr/>
        </p:nvSpPr>
        <p:spPr bwMode="auto">
          <a:xfrm>
            <a:off x="381000" y="211411"/>
            <a:ext cx="8402792" cy="1144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eaLnBrk="0" hangingPunct="0">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1pPr>
            <a:lvl2pPr eaLnBrk="0" hangingPunct="0">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2pPr>
            <a:lvl3pPr eaLnBrk="0" hangingPunct="0">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3pPr>
            <a:lvl4pPr eaLnBrk="0" hangingPunct="0">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4pPr>
            <a:lvl5pPr eaLnBrk="0" hangingPunct="0">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sz="2400">
                <a:solidFill>
                  <a:schemeClr val="bg1"/>
                </a:solidFill>
                <a:latin typeface="Times New Roman" pitchFamily="18" charset="0"/>
                <a:cs typeface="Arial" pitchFamily="34" charset="0"/>
              </a:defRPr>
            </a:lvl9pPr>
          </a:lstStyle>
          <a:p>
            <a:pPr marL="0" marR="0" lvl="0" indent="0" algn="ctr" defTabSz="404131" rtl="0" eaLnBrk="1" fontAlgn="auto" latinLnBrk="0" hangingPunct="1">
              <a:lnSpc>
                <a:spcPct val="95000"/>
              </a:lnSpc>
              <a:spcBef>
                <a:spcPts val="0"/>
              </a:spcBef>
              <a:spcAft>
                <a:spcPts val="0"/>
              </a:spcAft>
              <a:buClrTx/>
              <a:buSzPct val="100000"/>
              <a:buFont typeface="Times New Roman" pitchFamily="18"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9410700" algn="l"/>
              </a:tabLst>
              <a:defRPr/>
            </a:pPr>
            <a:r>
              <a:rPr kumimoji="0" lang="en-US" sz="3239" b="1" i="0" u="none" strike="noStrike" kern="1200" cap="none" spc="0" normalizeH="0" baseline="0" noProof="0" dirty="0">
                <a:ln>
                  <a:noFill/>
                </a:ln>
                <a:solidFill>
                  <a:srgbClr val="1F497D"/>
                </a:solidFill>
                <a:effectLst/>
                <a:uLnTx/>
                <a:uFillTx/>
                <a:latin typeface="Calibri"/>
                <a:ea typeface="AR PL UMing HK"/>
                <a:cs typeface="AR PL UMing HK"/>
              </a:rPr>
              <a:t>OWL provides an extensive vocabulary to more precisely represent knowledge</a:t>
            </a:r>
            <a:endParaRPr kumimoji="0" lang="en-US" sz="3239" b="1" i="0" u="sng" strike="noStrike" kern="1200" cap="none" spc="0" normalizeH="0" baseline="0" noProof="0" dirty="0">
              <a:ln>
                <a:noFill/>
              </a:ln>
              <a:solidFill>
                <a:srgbClr val="1F497D"/>
              </a:solidFill>
              <a:effectLst/>
              <a:uLnTx/>
              <a:uFillTx/>
              <a:latin typeface="Calibri"/>
              <a:ea typeface="AR PL UMing HK"/>
              <a:cs typeface="AR PL UMing HK"/>
            </a:endParaRPr>
          </a:p>
        </p:txBody>
      </p:sp>
      <p:sp>
        <p:nvSpPr>
          <p:cNvPr id="54275" name="Text Box 2"/>
          <p:cNvSpPr txBox="1">
            <a:spLocks noChangeArrowheads="1"/>
          </p:cNvSpPr>
          <p:nvPr/>
        </p:nvSpPr>
        <p:spPr bwMode="auto">
          <a:xfrm>
            <a:off x="295928" y="1420675"/>
            <a:ext cx="8423584" cy="467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42900" eaLnBrk="0" hangingPunct="0">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1pPr>
            <a:lvl2pPr marL="457200" indent="-342900" eaLnBrk="0" hangingPunct="0">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2pPr>
            <a:lvl3pPr marL="849313" indent="-282575" eaLnBrk="0" hangingPunct="0">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3pPr>
            <a:lvl4pPr eaLnBrk="0" hangingPunct="0">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4pPr>
            <a:lvl5pPr eaLnBrk="0" hangingPunct="0">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sz="2400">
                <a:solidFill>
                  <a:schemeClr val="bg1"/>
                </a:solidFill>
                <a:latin typeface="Times New Roman" pitchFamily="18" charset="0"/>
                <a:cs typeface="Arial" pitchFamily="34" charset="0"/>
              </a:defRPr>
            </a:lvl9pPr>
          </a:lstStyle>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Conjunction (and)</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Disjunction (or)</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Negation (not)</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err="1">
                <a:ln>
                  <a:noFill/>
                </a:ln>
                <a:solidFill>
                  <a:srgbClr val="000000"/>
                </a:solidFill>
                <a:effectLst/>
                <a:uLnTx/>
                <a:uFillTx/>
                <a:latin typeface="Calibri"/>
                <a:ea typeface="AR PL UMing HK"/>
                <a:cs typeface="AR PL UMing HK"/>
              </a:rPr>
              <a:t>Disjointness</a:t>
            </a: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 (</a:t>
            </a:r>
            <a:r>
              <a:rPr kumimoji="0" lang="en-US" sz="2400" b="1" i="0" u="none" strike="noStrike" kern="1200" cap="none" spc="0" normalizeH="0" baseline="0" noProof="0" dirty="0" err="1">
                <a:ln>
                  <a:noFill/>
                </a:ln>
                <a:solidFill>
                  <a:srgbClr val="000000"/>
                </a:solidFill>
                <a:effectLst/>
                <a:uLnTx/>
                <a:uFillTx/>
                <a:latin typeface="Calibri"/>
                <a:ea typeface="AR PL UMing HK"/>
                <a:cs typeface="AR PL UMing HK"/>
              </a:rPr>
              <a:t>sameAs</a:t>
            </a: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 </a:t>
            </a:r>
            <a:r>
              <a:rPr kumimoji="0" lang="en-US" sz="2400" b="1" i="0" u="none" strike="noStrike" kern="1200" cap="none" spc="0" normalizeH="0" baseline="0" noProof="0" dirty="0" err="1">
                <a:ln>
                  <a:noFill/>
                </a:ln>
                <a:solidFill>
                  <a:srgbClr val="000000"/>
                </a:solidFill>
                <a:effectLst/>
                <a:uLnTx/>
                <a:uFillTx/>
                <a:latin typeface="Calibri"/>
                <a:ea typeface="AR PL UMing HK"/>
                <a:cs typeface="AR PL UMing HK"/>
              </a:rPr>
              <a:t>differentFrom</a:t>
            </a: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Quantification (some, only, 0-&gt;n)</a:t>
            </a:r>
            <a:r>
              <a:rPr kumimoji="0" lang="en-US" sz="2400" b="0" i="0" u="none" strike="noStrike" kern="1200" cap="none" spc="0" normalizeH="0" baseline="0" noProof="0" dirty="0">
                <a:ln>
                  <a:noFill/>
                </a:ln>
                <a:solidFill>
                  <a:srgbClr val="000000"/>
                </a:solidFill>
                <a:effectLst/>
                <a:uLnTx/>
                <a:uFillTx/>
                <a:latin typeface="Calibri"/>
                <a:ea typeface="AR PL UMing HK"/>
                <a:cs typeface="AR PL UMing HK"/>
              </a:rPr>
              <a:t> </a:t>
            </a:r>
          </a:p>
          <a:p>
            <a:pPr marL="1439442" marR="0" lvl="3" indent="-205636"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0" i="0" u="none" strike="noStrike" kern="1200" cap="none" spc="0" normalizeH="0" baseline="0" noProof="0" dirty="0">
                <a:ln>
                  <a:noFill/>
                </a:ln>
                <a:solidFill>
                  <a:srgbClr val="000000"/>
                </a:solidFill>
                <a:effectLst/>
                <a:uLnTx/>
                <a:uFillTx/>
                <a:latin typeface="Calibri"/>
                <a:ea typeface="AR PL UMing HK"/>
                <a:cs typeface="AR PL UMing HK"/>
              </a:rPr>
              <a:t> existential, universal, cardinality restriction</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endPar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endParaRP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property characteristics </a:t>
            </a:r>
          </a:p>
          <a:p>
            <a:pPr marL="1439442" marR="0" lvl="3" indent="-205636"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0" i="0" u="none" strike="noStrike" kern="1200" cap="none" spc="0" normalizeH="0" baseline="0" noProof="0" dirty="0">
                <a:ln>
                  <a:noFill/>
                </a:ln>
                <a:solidFill>
                  <a:srgbClr val="000000"/>
                </a:solidFill>
                <a:effectLst/>
                <a:uLnTx/>
                <a:uFillTx/>
                <a:latin typeface="Calibri"/>
                <a:ea typeface="AR PL UMing HK"/>
                <a:cs typeface="AR PL UMing HK"/>
              </a:rPr>
              <a:t> transitive, functional, inverse functional, symmetric, antisymmetric, reflexive, irreflexive</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complex classes expressions </a:t>
            </a:r>
            <a:r>
              <a:rPr kumimoji="0" lang="en-US" sz="2400" b="0" i="0" u="none" strike="noStrike" kern="1200" cap="none" spc="0" normalizeH="0" baseline="0" noProof="0" dirty="0">
                <a:ln>
                  <a:noFill/>
                </a:ln>
                <a:solidFill>
                  <a:srgbClr val="000000"/>
                </a:solidFill>
                <a:effectLst/>
                <a:uLnTx/>
                <a:uFillTx/>
                <a:latin typeface="Calibri"/>
                <a:ea typeface="AR PL UMing HK"/>
                <a:cs typeface="AR PL UMing HK"/>
              </a:rPr>
              <a:t>in domain and range restrictions </a:t>
            </a:r>
          </a:p>
          <a:p>
            <a:pPr marL="849313" marR="0" lvl="2" indent="-282575" algn="l" defTabSz="404131" rtl="0" eaLnBrk="1" fontAlgn="auto" latinLnBrk="0" hangingPunct="1">
              <a:lnSpc>
                <a:spcPct val="95000"/>
              </a:lnSpc>
              <a:spcBef>
                <a:spcPts val="0"/>
              </a:spcBef>
              <a:spcAft>
                <a:spcPts val="0"/>
              </a:spcAft>
              <a:buClr>
                <a:srgbClr val="000000"/>
              </a:buClr>
              <a:buSzPct val="80000"/>
              <a:buFont typeface="Courier New" pitchFamily="49" charset="0"/>
              <a:buChar char="o"/>
              <a:tabLst>
                <a:tab pos="457200" algn="l"/>
                <a:tab pos="904875" algn="l"/>
                <a:tab pos="1354138" algn="l"/>
                <a:tab pos="1803400" algn="l"/>
                <a:tab pos="2252663" algn="l"/>
                <a:tab pos="2701925" algn="l"/>
                <a:tab pos="3151188" algn="l"/>
                <a:tab pos="3600450" algn="l"/>
                <a:tab pos="4049713" algn="l"/>
                <a:tab pos="4498975" algn="l"/>
                <a:tab pos="4948238" algn="l"/>
                <a:tab pos="5397500" algn="l"/>
                <a:tab pos="5846763" algn="l"/>
                <a:tab pos="6296025" algn="l"/>
                <a:tab pos="6745288" algn="l"/>
                <a:tab pos="7194550" algn="l"/>
                <a:tab pos="7643813" algn="l"/>
                <a:tab pos="8093075" algn="l"/>
                <a:tab pos="8542338" algn="l"/>
                <a:tab pos="8991600" algn="l"/>
                <a:tab pos="9440863" algn="l"/>
              </a:tabLst>
              <a:defRPr/>
            </a:pPr>
            <a:r>
              <a:rPr kumimoji="0" lang="en-US" sz="2400" b="1" i="0" u="none" strike="noStrike" kern="1200" cap="none" spc="0" normalizeH="0" baseline="0" noProof="0" dirty="0">
                <a:ln>
                  <a:noFill/>
                </a:ln>
                <a:solidFill>
                  <a:srgbClr val="000000"/>
                </a:solidFill>
                <a:effectLst/>
                <a:uLnTx/>
                <a:uFillTx/>
                <a:latin typeface="Calibri"/>
                <a:ea typeface="AR PL UMing HK"/>
                <a:cs typeface="AR PL UMing HK"/>
              </a:rPr>
              <a:t>property chains</a:t>
            </a:r>
          </a:p>
        </p:txBody>
      </p:sp>
      <p:sp>
        <p:nvSpPr>
          <p:cNvPr id="3" name="Slide Number Placehold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9908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25</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 class?</a:t>
            </a:r>
            <a:endParaRPr lang="en-CA" dirty="0"/>
          </a:p>
        </p:txBody>
      </p:sp>
      <p:sp>
        <p:nvSpPr>
          <p:cNvPr id="8" name="TextBox 7">
            <a:extLst>
              <a:ext uri="{FF2B5EF4-FFF2-40B4-BE49-F238E27FC236}">
                <a16:creationId xmlns:a16="http://schemas.microsoft.com/office/drawing/2014/main" id="{CC87DB65-099C-4F57-BBD0-CC2D7820E4DB}"/>
              </a:ext>
            </a:extLst>
          </p:cNvPr>
          <p:cNvSpPr txBox="1"/>
          <p:nvPr/>
        </p:nvSpPr>
        <p:spPr>
          <a:xfrm>
            <a:off x="457200" y="1531257"/>
            <a:ext cx="8171543" cy="3046988"/>
          </a:xfrm>
          <a:prstGeom prst="rect">
            <a:avLst/>
          </a:prstGeom>
          <a:noFill/>
        </p:spPr>
        <p:txBody>
          <a:bodyPr wrap="square" rtlCol="0">
            <a:spAutoFit/>
          </a:bodyPr>
          <a:lstStyle/>
          <a:p>
            <a:r>
              <a:rPr lang="en-CA" sz="3200" dirty="0"/>
              <a:t>A </a:t>
            </a:r>
            <a:r>
              <a:rPr lang="en-CA" sz="3200" b="1" dirty="0"/>
              <a:t>class</a:t>
            </a:r>
            <a:r>
              <a:rPr lang="en-CA" sz="3200" dirty="0"/>
              <a:t> represents a </a:t>
            </a:r>
            <a:r>
              <a:rPr lang="en-CA" sz="3200" b="1" dirty="0"/>
              <a:t>group</a:t>
            </a:r>
            <a:r>
              <a:rPr lang="en-CA" sz="3200" dirty="0"/>
              <a:t> </a:t>
            </a:r>
            <a:r>
              <a:rPr lang="en-CA" sz="3200" b="1" dirty="0"/>
              <a:t>of individuals </a:t>
            </a:r>
            <a:r>
              <a:rPr lang="en-CA" sz="3200" dirty="0"/>
              <a:t>that share one or more things in common. </a:t>
            </a:r>
          </a:p>
          <a:p>
            <a:endParaRPr lang="en-CA" sz="3200" dirty="0"/>
          </a:p>
          <a:p>
            <a:r>
              <a:rPr lang="en-CA" sz="3200" dirty="0"/>
              <a:t>e.g. The class of “transcription factor” represents all entities that satisfy the criteria for class membership. </a:t>
            </a:r>
          </a:p>
        </p:txBody>
      </p:sp>
    </p:spTree>
    <p:extLst>
      <p:ext uri="{BB962C8B-B14F-4D97-AF65-F5344CB8AC3E}">
        <p14:creationId xmlns:p14="http://schemas.microsoft.com/office/powerpoint/2010/main" val="415417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26</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an instance?</a:t>
            </a:r>
            <a:endParaRPr lang="en-CA" dirty="0"/>
          </a:p>
        </p:txBody>
      </p:sp>
      <p:sp>
        <p:nvSpPr>
          <p:cNvPr id="6" name="TextBox 5">
            <a:extLst>
              <a:ext uri="{FF2B5EF4-FFF2-40B4-BE49-F238E27FC236}">
                <a16:creationId xmlns:a16="http://schemas.microsoft.com/office/drawing/2014/main" id="{99FB7130-B601-410A-8368-D0C1FD984F8F}"/>
              </a:ext>
            </a:extLst>
          </p:cNvPr>
          <p:cNvSpPr txBox="1"/>
          <p:nvPr/>
        </p:nvSpPr>
        <p:spPr>
          <a:xfrm>
            <a:off x="457200" y="1531257"/>
            <a:ext cx="8171543" cy="4401205"/>
          </a:xfrm>
          <a:prstGeom prst="rect">
            <a:avLst/>
          </a:prstGeom>
          <a:noFill/>
        </p:spPr>
        <p:txBody>
          <a:bodyPr wrap="square" rtlCol="0">
            <a:spAutoFit/>
          </a:bodyPr>
          <a:lstStyle/>
          <a:p>
            <a:r>
              <a:rPr lang="en-CA" sz="2800" dirty="0"/>
              <a:t>An </a:t>
            </a:r>
            <a:r>
              <a:rPr lang="en-CA" sz="2800" b="1" dirty="0"/>
              <a:t>instance</a:t>
            </a:r>
            <a:r>
              <a:rPr lang="en-CA" sz="2800" dirty="0"/>
              <a:t> is an </a:t>
            </a:r>
            <a:r>
              <a:rPr lang="en-CA" sz="2800" i="1" dirty="0"/>
              <a:t>individual</a:t>
            </a:r>
            <a:r>
              <a:rPr lang="en-CA" sz="2800" dirty="0"/>
              <a:t> that is a member of a </a:t>
            </a:r>
            <a:r>
              <a:rPr lang="en-CA" sz="2800" b="1" dirty="0"/>
              <a:t>class.</a:t>
            </a:r>
            <a:endParaRPr lang="en-CA" sz="2800" dirty="0"/>
          </a:p>
          <a:p>
            <a:endParaRPr lang="en-CA" sz="2800" dirty="0"/>
          </a:p>
          <a:p>
            <a:r>
              <a:rPr lang="en-CA" sz="2800" dirty="0"/>
              <a:t>e.g. An </a:t>
            </a:r>
            <a:r>
              <a:rPr lang="en-CA" sz="2800" i="1" dirty="0"/>
              <a:t>individual</a:t>
            </a:r>
            <a:r>
              <a:rPr lang="en-CA" sz="2800" dirty="0"/>
              <a:t> transcription molecule in the cell  is an instance of the class “transcription factor”</a:t>
            </a:r>
          </a:p>
          <a:p>
            <a:r>
              <a:rPr lang="en-CA" sz="2800" dirty="0"/>
              <a:t>e.g. Michel is an instance of Person</a:t>
            </a:r>
          </a:p>
          <a:p>
            <a:endParaRPr lang="en-CA" sz="2800" dirty="0"/>
          </a:p>
          <a:p>
            <a:r>
              <a:rPr lang="en-CA" sz="2800" dirty="0"/>
              <a:t>An individual can be a member of more than one class. For instance a transcription factor is also a member of the class Protein.</a:t>
            </a:r>
          </a:p>
        </p:txBody>
      </p:sp>
    </p:spTree>
    <p:extLst>
      <p:ext uri="{BB962C8B-B14F-4D97-AF65-F5344CB8AC3E}">
        <p14:creationId xmlns:p14="http://schemas.microsoft.com/office/powerpoint/2010/main" val="186299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27</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517238" y="280314"/>
            <a:ext cx="8229240" cy="1144800"/>
          </a:xfrm>
        </p:spPr>
        <p:txBody>
          <a:bodyPr/>
          <a:lstStyle/>
          <a:p>
            <a:r>
              <a:rPr lang="en-US" b="1" spc="-1" dirty="0">
                <a:solidFill>
                  <a:srgbClr val="1F497D"/>
                </a:solidFill>
                <a:uFill>
                  <a:solidFill>
                    <a:srgbClr val="FFFFFF"/>
                  </a:solidFill>
                </a:uFill>
                <a:latin typeface="Calibri"/>
                <a:ea typeface="AR PL UMing HK"/>
              </a:rPr>
              <a:t>An individual may have properties</a:t>
            </a:r>
            <a:endParaRPr lang="en-CA" dirty="0"/>
          </a:p>
        </p:txBody>
      </p:sp>
      <p:sp>
        <p:nvSpPr>
          <p:cNvPr id="6" name="Rectangle 5">
            <a:extLst>
              <a:ext uri="{FF2B5EF4-FFF2-40B4-BE49-F238E27FC236}">
                <a16:creationId xmlns:a16="http://schemas.microsoft.com/office/drawing/2014/main" id="{321B6D08-1FE6-4C3F-B9A0-311AB19D8196}"/>
              </a:ext>
            </a:extLst>
          </p:cNvPr>
          <p:cNvSpPr/>
          <p:nvPr/>
        </p:nvSpPr>
        <p:spPr>
          <a:xfrm>
            <a:off x="457199" y="1647371"/>
            <a:ext cx="8098971" cy="4524315"/>
          </a:xfrm>
          <a:prstGeom prst="rect">
            <a:avLst/>
          </a:prstGeom>
        </p:spPr>
        <p:txBody>
          <a:bodyPr wrap="square">
            <a:spAutoFit/>
          </a:bodyPr>
          <a:lstStyle/>
          <a:p>
            <a:r>
              <a:rPr lang="en-CA" sz="3200" dirty="0"/>
              <a:t>These properties can refer to attributes of the individual or relations to other </a:t>
            </a:r>
            <a:r>
              <a:rPr lang="en-CA" sz="3200" b="1" dirty="0"/>
              <a:t>individuals.</a:t>
            </a:r>
          </a:p>
          <a:p>
            <a:endParaRPr lang="en-CA" sz="3200" b="1" dirty="0"/>
          </a:p>
          <a:p>
            <a:r>
              <a:rPr lang="en-CA" sz="3200" dirty="0"/>
              <a:t>That individual transcription factor </a:t>
            </a:r>
            <a:r>
              <a:rPr lang="en-CA" sz="3200" i="1" dirty="0"/>
              <a:t>is bound to </a:t>
            </a:r>
            <a:r>
              <a:rPr lang="en-CA" sz="3200" dirty="0"/>
              <a:t>a single molecule of DNA</a:t>
            </a:r>
          </a:p>
          <a:p>
            <a:endParaRPr lang="en-CA" sz="3200" dirty="0"/>
          </a:p>
          <a:p>
            <a:r>
              <a:rPr lang="en-CA" sz="3200" dirty="0"/>
              <a:t>Robert </a:t>
            </a:r>
            <a:r>
              <a:rPr lang="en-CA" sz="3200" i="1" dirty="0"/>
              <a:t>is a colleague of</a:t>
            </a:r>
            <a:r>
              <a:rPr lang="en-CA" sz="3200" dirty="0"/>
              <a:t> Michel</a:t>
            </a:r>
          </a:p>
          <a:p>
            <a:endParaRPr lang="en-CA" sz="3200" dirty="0"/>
          </a:p>
        </p:txBody>
      </p:sp>
    </p:spTree>
    <p:extLst>
      <p:ext uri="{BB962C8B-B14F-4D97-AF65-F5344CB8AC3E}">
        <p14:creationId xmlns:p14="http://schemas.microsoft.com/office/powerpoint/2010/main" val="198674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28</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err="1">
                <a:solidFill>
                  <a:srgbClr val="1F497D"/>
                </a:solidFill>
                <a:uFill>
                  <a:solidFill>
                    <a:srgbClr val="FFFFFF"/>
                  </a:solidFill>
                </a:uFill>
                <a:latin typeface="Calibri"/>
              </a:rPr>
              <a:t>subClass</a:t>
            </a:r>
            <a:endParaRPr lang="en-CA" dirty="0"/>
          </a:p>
        </p:txBody>
      </p:sp>
      <p:sp>
        <p:nvSpPr>
          <p:cNvPr id="3" name="TextBox 2">
            <a:extLst>
              <a:ext uri="{FF2B5EF4-FFF2-40B4-BE49-F238E27FC236}">
                <a16:creationId xmlns:a16="http://schemas.microsoft.com/office/drawing/2014/main" id="{39B4ADC2-CDA3-4296-BE6A-C9C28348E89D}"/>
              </a:ext>
            </a:extLst>
          </p:cNvPr>
          <p:cNvSpPr txBox="1"/>
          <p:nvPr/>
        </p:nvSpPr>
        <p:spPr>
          <a:xfrm>
            <a:off x="391887" y="1494972"/>
            <a:ext cx="8178440" cy="4154984"/>
          </a:xfrm>
          <a:prstGeom prst="rect">
            <a:avLst/>
          </a:prstGeom>
          <a:noFill/>
        </p:spPr>
        <p:txBody>
          <a:bodyPr wrap="square" rtlCol="0">
            <a:spAutoFit/>
          </a:bodyPr>
          <a:lstStyle/>
          <a:p>
            <a:r>
              <a:rPr lang="en-CA" sz="2400" dirty="0"/>
              <a:t>A </a:t>
            </a:r>
            <a:r>
              <a:rPr lang="en-CA" sz="2400" b="1" dirty="0" err="1"/>
              <a:t>subClass</a:t>
            </a:r>
            <a:r>
              <a:rPr lang="en-CA" sz="2400" dirty="0"/>
              <a:t> is a class that minimally exhibits all the attributes of a parent class, and potentially more.</a:t>
            </a:r>
          </a:p>
          <a:p>
            <a:endParaRPr lang="en-CA" sz="2400" dirty="0"/>
          </a:p>
          <a:p>
            <a:r>
              <a:rPr lang="en-CA" sz="2400" dirty="0"/>
              <a:t>Transcription Factor </a:t>
            </a:r>
            <a:r>
              <a:rPr lang="en-CA" sz="2400" b="1" dirty="0" err="1"/>
              <a:t>subClassOf</a:t>
            </a:r>
            <a:r>
              <a:rPr lang="en-CA" sz="2400" dirty="0"/>
              <a:t> Protein</a:t>
            </a:r>
          </a:p>
          <a:p>
            <a:endParaRPr lang="en-CA" sz="2400" dirty="0"/>
          </a:p>
          <a:p>
            <a:r>
              <a:rPr lang="en-CA" sz="2400" dirty="0"/>
              <a:t>all transcription factors are also proteins -&gt; each transcription factor shares all the attributes that proteins do. </a:t>
            </a:r>
          </a:p>
          <a:p>
            <a:endParaRPr lang="en-CA" sz="2400" dirty="0"/>
          </a:p>
          <a:p>
            <a:r>
              <a:rPr lang="en-CA" sz="2400" dirty="0"/>
              <a:t>However, the inverse, that all proteins are transcription factors is </a:t>
            </a:r>
            <a:r>
              <a:rPr lang="en-CA" sz="2400" b="1" dirty="0"/>
              <a:t>not</a:t>
            </a:r>
            <a:r>
              <a:rPr lang="en-CA" sz="2400" dirty="0"/>
              <a:t> implied.</a:t>
            </a:r>
          </a:p>
        </p:txBody>
      </p:sp>
    </p:spTree>
    <p:extLst>
      <p:ext uri="{BB962C8B-B14F-4D97-AF65-F5344CB8AC3E}">
        <p14:creationId xmlns:p14="http://schemas.microsoft.com/office/powerpoint/2010/main" val="25956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29</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71715" y="450112"/>
            <a:ext cx="8229240" cy="1144800"/>
          </a:xfrm>
        </p:spPr>
        <p:txBody>
          <a:bodyPr/>
          <a:lstStyle/>
          <a:p>
            <a:r>
              <a:rPr lang="en-US" b="1" spc="-1" dirty="0">
                <a:solidFill>
                  <a:srgbClr val="1F497D"/>
                </a:solidFill>
                <a:uFill>
                  <a:solidFill>
                    <a:srgbClr val="FFFFFF"/>
                  </a:solidFill>
                </a:uFill>
                <a:latin typeface="Calibri"/>
              </a:rPr>
              <a:t>Equivalent class</a:t>
            </a:r>
            <a:endParaRPr lang="en-CA" dirty="0"/>
          </a:p>
        </p:txBody>
      </p:sp>
      <p:sp>
        <p:nvSpPr>
          <p:cNvPr id="6" name="Rectangle 5">
            <a:extLst>
              <a:ext uri="{FF2B5EF4-FFF2-40B4-BE49-F238E27FC236}">
                <a16:creationId xmlns:a16="http://schemas.microsoft.com/office/drawing/2014/main" id="{39DD6694-C722-4174-AE22-F803BF1359B2}"/>
              </a:ext>
            </a:extLst>
          </p:cNvPr>
          <p:cNvSpPr/>
          <p:nvPr/>
        </p:nvSpPr>
        <p:spPr>
          <a:xfrm>
            <a:off x="471715" y="1494971"/>
            <a:ext cx="8084456" cy="3970318"/>
          </a:xfrm>
          <a:prstGeom prst="rect">
            <a:avLst/>
          </a:prstGeom>
        </p:spPr>
        <p:txBody>
          <a:bodyPr wrap="square">
            <a:spAutoFit/>
          </a:bodyPr>
          <a:lstStyle/>
          <a:p>
            <a:r>
              <a:rPr lang="en-CA" sz="2800" dirty="0"/>
              <a:t>Two classes are </a:t>
            </a:r>
            <a:r>
              <a:rPr lang="en-CA" sz="2800" b="1" dirty="0"/>
              <a:t>equivalent</a:t>
            </a:r>
            <a:r>
              <a:rPr lang="en-CA" sz="2800" dirty="0"/>
              <a:t> when they are </a:t>
            </a:r>
            <a:r>
              <a:rPr lang="en-CA" sz="2800" dirty="0" err="1"/>
              <a:t>intensionally</a:t>
            </a:r>
            <a:r>
              <a:rPr lang="en-CA" sz="2800" dirty="0"/>
              <a:t> the same, and must therefore contain exactly the same individuals.</a:t>
            </a:r>
          </a:p>
          <a:p>
            <a:endParaRPr lang="en-CA" sz="2800" dirty="0"/>
          </a:p>
          <a:p>
            <a:r>
              <a:rPr lang="en-CA" sz="2800" dirty="0"/>
              <a:t>For example, we often use the term Protein and Polypeptide interchangeably, meaning that every instance of the class Protein is also an instance of class Polypeptide, and vice versa. </a:t>
            </a:r>
          </a:p>
          <a:p>
            <a:endParaRPr lang="en-CA" sz="2800" dirty="0"/>
          </a:p>
        </p:txBody>
      </p:sp>
    </p:spTree>
    <p:extLst>
      <p:ext uri="{BB962C8B-B14F-4D97-AF65-F5344CB8AC3E}">
        <p14:creationId xmlns:p14="http://schemas.microsoft.com/office/powerpoint/2010/main" val="397330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What is an ontology?</a:t>
            </a:r>
            <a:endParaRPr lang="en-US" sz="1800" b="0" strike="noStrike" spc="-1">
              <a:solidFill>
                <a:srgbClr val="000000"/>
              </a:solidFill>
              <a:uFill>
                <a:solidFill>
                  <a:srgbClr val="FFFFFF"/>
                </a:solidFill>
              </a:uFill>
              <a:latin typeface="Arial"/>
            </a:endParaRPr>
          </a:p>
        </p:txBody>
      </p:sp>
      <p:sp>
        <p:nvSpPr>
          <p:cNvPr id="245" name="CustomShape 2"/>
          <p:cNvSpPr/>
          <p:nvPr/>
        </p:nvSpPr>
        <p:spPr>
          <a:xfrm>
            <a:off x="457200" y="1143000"/>
            <a:ext cx="6247800" cy="51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Ontology stands for a </a:t>
            </a:r>
            <a:r>
              <a:rPr lang="en-US" sz="2400" b="1" i="1" strike="noStrike" spc="-1" dirty="0">
                <a:solidFill>
                  <a:srgbClr val="000000"/>
                </a:solidFill>
                <a:uFill>
                  <a:solidFill>
                    <a:srgbClr val="FFFFFF"/>
                  </a:solidFill>
                </a:uFill>
                <a:latin typeface="Calibri"/>
              </a:rPr>
              <a:t>logical discourse of existence</a:t>
            </a:r>
            <a:r>
              <a:rPr lang="en-US" sz="2400" b="0" strike="noStrike" spc="-1" dirty="0">
                <a:solidFill>
                  <a:srgbClr val="000000"/>
                </a:solidFill>
                <a:uFill>
                  <a:solidFill>
                    <a:srgbClr val="FFFFFF"/>
                  </a:solidFill>
                </a:uFill>
                <a:latin typeface="Calibri"/>
              </a:rPr>
              <a:t>. It </a:t>
            </a:r>
            <a:r>
              <a:rPr lang="en-US" sz="2400" b="0" i="1" strike="noStrike" spc="-1" dirty="0">
                <a:solidFill>
                  <a:srgbClr val="000000"/>
                </a:solidFill>
                <a:uFill>
                  <a:solidFill>
                    <a:srgbClr val="FFFFFF"/>
                  </a:solidFill>
                </a:uFill>
                <a:latin typeface="Calibri"/>
              </a:rPr>
              <a:t>aims to uncover and describe the nature and structure of existence</a:t>
            </a:r>
            <a:r>
              <a:rPr lang="en-US" sz="24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Predominantly the domain of philosophy known as </a:t>
            </a:r>
            <a:r>
              <a:rPr lang="en-US" sz="2400" b="1" i="1" strike="noStrike" spc="-1" dirty="0">
                <a:solidFill>
                  <a:srgbClr val="000000"/>
                </a:solidFill>
                <a:uFill>
                  <a:solidFill>
                    <a:srgbClr val="FFFFFF"/>
                  </a:solidFill>
                </a:uFill>
                <a:latin typeface="Calibri"/>
              </a:rPr>
              <a:t>metaphysics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dirty="0">
                <a:solidFill>
                  <a:srgbClr val="000000"/>
                </a:solidFill>
                <a:uFill>
                  <a:solidFill>
                    <a:srgbClr val="FFFFFF"/>
                  </a:solidFill>
                </a:uFill>
                <a:latin typeface="Calibri"/>
              </a:rPr>
              <a:t>Address</a:t>
            </a:r>
            <a:r>
              <a:rPr lang="en-US" sz="2400" b="1" strike="noStrike" spc="-1" dirty="0">
                <a:solidFill>
                  <a:srgbClr val="000000"/>
                </a:solidFill>
                <a:uFill>
                  <a:solidFill>
                    <a:srgbClr val="FFFFFF"/>
                  </a:solidFill>
                </a:uFill>
                <a:latin typeface="Calibri"/>
              </a:rPr>
              <a:t> questions</a:t>
            </a:r>
            <a:r>
              <a:rPr lang="en-US" sz="2400" b="0" strike="noStrike" spc="-1" dirty="0">
                <a:solidFill>
                  <a:srgbClr val="000000"/>
                </a:solidFill>
                <a:uFill>
                  <a:solidFill>
                    <a:srgbClr val="FFFFFF"/>
                  </a:solidFill>
                </a:uFill>
                <a:latin typeface="Calibri"/>
              </a:rPr>
              <a:t> such as</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What does it mean </a:t>
            </a:r>
            <a:r>
              <a:rPr lang="en-US" sz="2000" b="0" i="1" strike="noStrike" spc="-1" dirty="0">
                <a:solidFill>
                  <a:srgbClr val="000000"/>
                </a:solidFill>
                <a:uFill>
                  <a:solidFill>
                    <a:srgbClr val="FFFFFF"/>
                  </a:solidFill>
                </a:uFill>
                <a:latin typeface="Calibri"/>
              </a:rPr>
              <a:t>to be?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What constitutes the </a:t>
            </a:r>
            <a:r>
              <a:rPr lang="en-US" sz="2000" b="0" i="1" strike="noStrike" spc="-1" dirty="0">
                <a:solidFill>
                  <a:srgbClr val="000000"/>
                </a:solidFill>
                <a:uFill>
                  <a:solidFill>
                    <a:srgbClr val="FFFFFF"/>
                  </a:solidFill>
                </a:uFill>
                <a:latin typeface="Calibri"/>
              </a:rPr>
              <a:t>identity</a:t>
            </a:r>
            <a:r>
              <a:rPr lang="en-US" sz="2000" b="0" strike="noStrike" spc="-1" dirty="0">
                <a:solidFill>
                  <a:srgbClr val="000000"/>
                </a:solidFill>
                <a:uFill>
                  <a:solidFill>
                    <a:srgbClr val="FFFFFF"/>
                  </a:solidFill>
                </a:uFill>
                <a:latin typeface="Calibri"/>
              </a:rPr>
              <a:t> of an object?</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dirty="0">
                <a:solidFill>
                  <a:srgbClr val="000000"/>
                </a:solidFill>
                <a:uFill>
                  <a:solidFill>
                    <a:srgbClr val="FFFFFF"/>
                  </a:solidFill>
                </a:uFill>
                <a:latin typeface="Calibri"/>
              </a:rPr>
              <a:t>What </a:t>
            </a:r>
            <a:r>
              <a:rPr lang="en-US" sz="2000" b="0" i="1" strike="noStrike" spc="-1" dirty="0">
                <a:solidFill>
                  <a:srgbClr val="000000"/>
                </a:solidFill>
                <a:uFill>
                  <a:solidFill>
                    <a:srgbClr val="FFFFFF"/>
                  </a:solidFill>
                </a:uFill>
                <a:latin typeface="Calibri"/>
              </a:rPr>
              <a:t>categories</a:t>
            </a:r>
            <a:r>
              <a:rPr lang="en-US" sz="2000" b="0" strike="noStrike" spc="-1" dirty="0">
                <a:solidFill>
                  <a:srgbClr val="000000"/>
                </a:solidFill>
                <a:uFill>
                  <a:solidFill>
                    <a:srgbClr val="FFFFFF"/>
                  </a:solidFill>
                </a:uFill>
                <a:latin typeface="Calibri"/>
              </a:rPr>
              <a:t> of things  exist?</a:t>
            </a:r>
            <a:endParaRPr lang="en-US" sz="1800" b="0" strike="noStrike" spc="-1" dirty="0">
              <a:solidFill>
                <a:srgbClr val="000000"/>
              </a:solidFill>
              <a:uFill>
                <a:solidFill>
                  <a:srgbClr val="FFFFFF"/>
                </a:solidFill>
              </a:uFill>
              <a:latin typeface="Arial"/>
            </a:endParaRPr>
          </a:p>
          <a:p>
            <a:pPr marL="342900" lvl="0" indent="-342900">
              <a:spcBef>
                <a:spcPct val="20000"/>
              </a:spcBef>
              <a:spcAft>
                <a:spcPts val="300"/>
              </a:spcAft>
              <a:buFont typeface="Arial" pitchFamily="34" charset="0"/>
              <a:buChar char="•"/>
            </a:pPr>
            <a:r>
              <a:rPr lang="en-US" sz="2400" dirty="0">
                <a:solidFill>
                  <a:prstClr val="black"/>
                </a:solidFill>
                <a:latin typeface="Calibri"/>
              </a:rPr>
              <a:t>Ontologies, when communicated to others, </a:t>
            </a:r>
            <a:r>
              <a:rPr lang="en-US" sz="2400" b="1" dirty="0">
                <a:solidFill>
                  <a:prstClr val="black"/>
                </a:solidFill>
                <a:latin typeface="Calibri"/>
              </a:rPr>
              <a:t>foster a </a:t>
            </a:r>
            <a:r>
              <a:rPr lang="en-US" sz="2400" b="1" i="1" dirty="0">
                <a:solidFill>
                  <a:prstClr val="black"/>
                </a:solidFill>
                <a:latin typeface="Calibri"/>
              </a:rPr>
              <a:t>shared</a:t>
            </a:r>
            <a:r>
              <a:rPr lang="en-US" sz="2400" b="1" dirty="0">
                <a:solidFill>
                  <a:prstClr val="black"/>
                </a:solidFill>
                <a:latin typeface="Calibri"/>
              </a:rPr>
              <a:t> understanding of things.</a:t>
            </a:r>
          </a:p>
        </p:txBody>
      </p:sp>
      <p:sp>
        <p:nvSpPr>
          <p:cNvPr id="24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13EB993B-5F21-4722-8AF5-6BB8EA7CD3FF}" type="slidenum">
              <a:rPr lang="en-US" sz="1200" b="0" strike="noStrike" spc="-1">
                <a:solidFill>
                  <a:srgbClr val="8B8B8B"/>
                </a:solidFill>
                <a:uFill>
                  <a:solidFill>
                    <a:srgbClr val="FFFFFF"/>
                  </a:solidFill>
                </a:uFill>
                <a:latin typeface="Calibri"/>
              </a:rPr>
              <a:t>3</a:t>
            </a:fld>
            <a:endParaRPr lang="en-US" sz="1800" b="0" strike="noStrike" spc="-1">
              <a:solidFill>
                <a:srgbClr val="000000"/>
              </a:solidFill>
              <a:uFill>
                <a:solidFill>
                  <a:srgbClr val="FFFFFF"/>
                </a:solidFill>
              </a:uFill>
              <a:latin typeface="Arial"/>
            </a:endParaRPr>
          </a:p>
        </p:txBody>
      </p:sp>
      <p:pic>
        <p:nvPicPr>
          <p:cNvPr id="248" name="Picture 2"/>
          <p:cNvPicPr/>
          <p:nvPr/>
        </p:nvPicPr>
        <p:blipFill>
          <a:blip r:embed="rId2"/>
          <a:stretch/>
        </p:blipFill>
        <p:spPr>
          <a:xfrm>
            <a:off x="7238880" y="1905120"/>
            <a:ext cx="1370880" cy="1792440"/>
          </a:xfrm>
          <a:prstGeom prst="rect">
            <a:avLst/>
          </a:prstGeom>
          <a:ln>
            <a:noFill/>
          </a:ln>
        </p:spPr>
      </p:pic>
      <p:sp>
        <p:nvSpPr>
          <p:cNvPr id="249" name="CustomShape 5"/>
          <p:cNvSpPr/>
          <p:nvPr/>
        </p:nvSpPr>
        <p:spPr>
          <a:xfrm>
            <a:off x="6705720" y="3863160"/>
            <a:ext cx="2437560" cy="179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Arial"/>
                <a:ea typeface="DejaVu Sans"/>
              </a:rPr>
              <a:t>Greek philosopher Parmenides (515BC) </a:t>
            </a:r>
            <a:r>
              <a:rPr lang="en-US" sz="1600" b="0" strike="noStrike" spc="-1">
                <a:solidFill>
                  <a:srgbClr val="252525"/>
                </a:solidFill>
                <a:uFill>
                  <a:solidFill>
                    <a:srgbClr val="FFFFFF"/>
                  </a:solidFill>
                </a:uFill>
                <a:latin typeface="Arial"/>
                <a:ea typeface="DejaVu Sans"/>
              </a:rPr>
              <a:t>proposed an ontological  characterization of the fundamental nature of reality – akin to a grand unification theory</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30</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Disjoint classes</a:t>
            </a:r>
            <a:endParaRPr lang="en-CA" dirty="0"/>
          </a:p>
        </p:txBody>
      </p:sp>
      <p:sp>
        <p:nvSpPr>
          <p:cNvPr id="3" name="Rectangle 2">
            <a:extLst>
              <a:ext uri="{FF2B5EF4-FFF2-40B4-BE49-F238E27FC236}">
                <a16:creationId xmlns:a16="http://schemas.microsoft.com/office/drawing/2014/main" id="{57918DE8-F952-4EFD-A4C7-00E0446733BB}"/>
              </a:ext>
            </a:extLst>
          </p:cNvPr>
          <p:cNvSpPr/>
          <p:nvPr/>
        </p:nvSpPr>
        <p:spPr>
          <a:xfrm>
            <a:off x="457199" y="1418399"/>
            <a:ext cx="7962709" cy="3970318"/>
          </a:xfrm>
          <a:prstGeom prst="rect">
            <a:avLst/>
          </a:prstGeom>
        </p:spPr>
        <p:txBody>
          <a:bodyPr wrap="square">
            <a:spAutoFit/>
          </a:bodyPr>
          <a:lstStyle/>
          <a:p>
            <a:r>
              <a:rPr lang="en-CA" sz="2800" dirty="0"/>
              <a:t>Two classes are </a:t>
            </a:r>
            <a:r>
              <a:rPr lang="en-CA" sz="2800" b="1" dirty="0"/>
              <a:t>disjoint</a:t>
            </a:r>
            <a:r>
              <a:rPr lang="en-CA" sz="2800" dirty="0"/>
              <a:t> when they </a:t>
            </a:r>
            <a:r>
              <a:rPr lang="en-CA" sz="2800" u="sng" dirty="0"/>
              <a:t>cannot</a:t>
            </a:r>
            <a:r>
              <a:rPr lang="en-CA" sz="2800" dirty="0"/>
              <a:t> share the same instances. Membership in one class precludes membership in the other.</a:t>
            </a:r>
          </a:p>
          <a:p>
            <a:endParaRPr lang="en-CA" sz="2800" dirty="0"/>
          </a:p>
          <a:p>
            <a:r>
              <a:rPr lang="en-CA" sz="2800" dirty="0"/>
              <a:t>For example, no molecule can both be wholly a DNA molecule and also be a Protein molecule.</a:t>
            </a:r>
          </a:p>
          <a:p>
            <a:endParaRPr lang="en-CA" sz="2800" dirty="0"/>
          </a:p>
          <a:p>
            <a:r>
              <a:rPr lang="en-CA" sz="2800" dirty="0" err="1"/>
              <a:t>owl:disjointClasses</a:t>
            </a:r>
            <a:r>
              <a:rPr lang="en-CA" sz="2800" dirty="0"/>
              <a:t> ( DNA, Protein )</a:t>
            </a:r>
          </a:p>
          <a:p>
            <a:endParaRPr lang="en-CA" sz="2800" dirty="0"/>
          </a:p>
        </p:txBody>
      </p:sp>
    </p:spTree>
    <p:extLst>
      <p:ext uri="{BB962C8B-B14F-4D97-AF65-F5344CB8AC3E}">
        <p14:creationId xmlns:p14="http://schemas.microsoft.com/office/powerpoint/2010/main" val="364678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31</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57200" y="363026"/>
            <a:ext cx="8229240" cy="1144800"/>
          </a:xfrm>
        </p:spPr>
        <p:txBody>
          <a:bodyPr/>
          <a:lstStyle/>
          <a:p>
            <a:r>
              <a:rPr lang="en-US" b="1" spc="-1" dirty="0">
                <a:solidFill>
                  <a:srgbClr val="1F497D"/>
                </a:solidFill>
                <a:uFill>
                  <a:solidFill>
                    <a:srgbClr val="FFFFFF"/>
                  </a:solidFill>
                </a:uFill>
                <a:latin typeface="Calibri"/>
              </a:rPr>
              <a:t>Same and different individuals</a:t>
            </a:r>
            <a:endParaRPr lang="en-CA" dirty="0"/>
          </a:p>
        </p:txBody>
      </p:sp>
      <p:sp>
        <p:nvSpPr>
          <p:cNvPr id="6" name="Rectangle 5">
            <a:extLst>
              <a:ext uri="{FF2B5EF4-FFF2-40B4-BE49-F238E27FC236}">
                <a16:creationId xmlns:a16="http://schemas.microsoft.com/office/drawing/2014/main" id="{29E64169-D469-492E-B0F6-344771EECCB4}"/>
              </a:ext>
            </a:extLst>
          </p:cNvPr>
          <p:cNvSpPr/>
          <p:nvPr/>
        </p:nvSpPr>
        <p:spPr>
          <a:xfrm>
            <a:off x="457200" y="1618342"/>
            <a:ext cx="8026400" cy="3785652"/>
          </a:xfrm>
          <a:prstGeom prst="rect">
            <a:avLst/>
          </a:prstGeom>
        </p:spPr>
        <p:txBody>
          <a:bodyPr wrap="square">
            <a:spAutoFit/>
          </a:bodyPr>
          <a:lstStyle/>
          <a:p>
            <a:r>
              <a:rPr lang="en-CA" sz="2400" dirty="0"/>
              <a:t>OWL does not assume that two names imply two different individuals (Open World Assumption).</a:t>
            </a:r>
          </a:p>
          <a:p>
            <a:r>
              <a:rPr lang="en-CA" sz="2400" dirty="0"/>
              <a:t>In fact, one individual may have two names – e.g. </a:t>
            </a:r>
            <a:r>
              <a:rPr lang="en-CA" sz="2400" b="1" dirty="0"/>
              <a:t>P38398 </a:t>
            </a:r>
            <a:r>
              <a:rPr lang="en-CA" sz="2400" dirty="0"/>
              <a:t>and </a:t>
            </a:r>
            <a:r>
              <a:rPr lang="en-CA" sz="2400" b="1" dirty="0"/>
              <a:t>Q7KYU9</a:t>
            </a:r>
            <a:r>
              <a:rPr lang="en-CA" sz="2400" dirty="0"/>
              <a:t> are two names for</a:t>
            </a:r>
            <a:r>
              <a:rPr lang="en-CA" sz="2400" b="1" dirty="0"/>
              <a:t> BRCA1</a:t>
            </a:r>
            <a:r>
              <a:rPr lang="en-CA" sz="2400" dirty="0"/>
              <a:t> - so it would be wrong to assume/conclude that these refer to two different individuals (Closed World Assumption)</a:t>
            </a:r>
          </a:p>
          <a:p>
            <a:endParaRPr lang="en-CA" sz="2400" dirty="0"/>
          </a:p>
          <a:p>
            <a:r>
              <a:rPr lang="en-CA" sz="2400" dirty="0"/>
              <a:t>However, OWL provides a mechanism to explicitly indicate that individuals are the same as (</a:t>
            </a:r>
            <a:r>
              <a:rPr lang="en-CA" sz="2400" dirty="0" err="1"/>
              <a:t>owl:sameAs</a:t>
            </a:r>
            <a:r>
              <a:rPr lang="en-CA" sz="2400" dirty="0"/>
              <a:t>) or different from (</a:t>
            </a:r>
            <a:r>
              <a:rPr lang="en-CA" sz="2400" dirty="0" err="1"/>
              <a:t>owl:differentFrom</a:t>
            </a:r>
            <a:r>
              <a:rPr lang="en-CA" sz="2400" dirty="0"/>
              <a:t>) one another. </a:t>
            </a:r>
          </a:p>
        </p:txBody>
      </p:sp>
    </p:spTree>
    <p:extLst>
      <p:ext uri="{BB962C8B-B14F-4D97-AF65-F5344CB8AC3E}">
        <p14:creationId xmlns:p14="http://schemas.microsoft.com/office/powerpoint/2010/main" val="38017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32</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a:xfrm>
            <a:off x="457200" y="1604519"/>
            <a:ext cx="8229240" cy="4600337"/>
          </a:xfrm>
        </p:spPr>
        <p:txBody>
          <a:bodyPr/>
          <a:lstStyle/>
          <a:p>
            <a:pPr marL="0" indent="0">
              <a:buNone/>
            </a:pPr>
            <a:r>
              <a:rPr lang="en-CA" sz="2400" dirty="0"/>
              <a:t>This has important implications when counting the number of entities in a knowledge base.</a:t>
            </a:r>
          </a:p>
          <a:p>
            <a:pPr marL="0" indent="0">
              <a:buNone/>
            </a:pPr>
            <a:r>
              <a:rPr lang="en-CA" sz="2400" dirty="0"/>
              <a:t>Individual:</a:t>
            </a:r>
            <a:r>
              <a:rPr lang="en-CA" sz="2400" b="1" dirty="0"/>
              <a:t> P38398</a:t>
            </a:r>
          </a:p>
          <a:p>
            <a:pPr marL="0" indent="0">
              <a:buNone/>
            </a:pPr>
            <a:r>
              <a:rPr lang="en-CA" sz="2400" dirty="0"/>
              <a:t>Individual: </a:t>
            </a:r>
            <a:r>
              <a:rPr lang="en-CA" sz="2400" b="1" dirty="0"/>
              <a:t>Q7KYU9</a:t>
            </a:r>
          </a:p>
          <a:p>
            <a:pPr marL="0" indent="0">
              <a:buNone/>
            </a:pPr>
            <a:r>
              <a:rPr lang="en-CA" sz="2400" dirty="0"/>
              <a:t>Individual: </a:t>
            </a:r>
            <a:r>
              <a:rPr lang="en-CA" sz="2400" b="1" dirty="0"/>
              <a:t>Q16512</a:t>
            </a:r>
            <a:endParaRPr lang="en-CA" sz="2400" dirty="0"/>
          </a:p>
          <a:p>
            <a:pPr marL="0" indent="0">
              <a:buNone/>
            </a:pPr>
            <a:r>
              <a:rPr lang="en-CA" sz="2400" dirty="0"/>
              <a:t>-&gt; how many individuals are there? At least 1</a:t>
            </a:r>
          </a:p>
          <a:p>
            <a:pPr marL="0" indent="0">
              <a:buNone/>
            </a:pPr>
            <a:r>
              <a:rPr lang="en-CA" sz="2400" b="1" dirty="0"/>
              <a:t>P38398 </a:t>
            </a:r>
            <a:r>
              <a:rPr lang="en-CA" sz="2400" dirty="0" err="1"/>
              <a:t>owl:sameAs</a:t>
            </a:r>
            <a:r>
              <a:rPr lang="en-CA" sz="2400" dirty="0"/>
              <a:t> </a:t>
            </a:r>
            <a:r>
              <a:rPr lang="en-CA" sz="2400" b="1" dirty="0"/>
              <a:t>Q7KYU9</a:t>
            </a:r>
          </a:p>
          <a:p>
            <a:pPr marL="0" indent="0">
              <a:buNone/>
            </a:pPr>
            <a:r>
              <a:rPr lang="en-CA" sz="2400" dirty="0"/>
              <a:t>-&gt; how many individuals are there? At least 1</a:t>
            </a:r>
          </a:p>
          <a:p>
            <a:pPr marL="0" indent="0">
              <a:buNone/>
            </a:pPr>
            <a:r>
              <a:rPr lang="en-CA" sz="2400" b="1" dirty="0"/>
              <a:t>P38398 </a:t>
            </a:r>
            <a:r>
              <a:rPr lang="en-CA" sz="2400" dirty="0" err="1"/>
              <a:t>owl:differentFrom</a:t>
            </a:r>
            <a:r>
              <a:rPr lang="en-CA" sz="2400" dirty="0"/>
              <a:t> </a:t>
            </a:r>
            <a:r>
              <a:rPr lang="en-CA" sz="2400" b="1" dirty="0"/>
              <a:t>Q16512</a:t>
            </a:r>
            <a:endParaRPr lang="en-CA" sz="2400" dirty="0"/>
          </a:p>
          <a:p>
            <a:pPr marL="0" indent="0">
              <a:buNone/>
            </a:pPr>
            <a:r>
              <a:rPr lang="en-CA" sz="2400" dirty="0"/>
              <a:t>-&gt; how many individuals are there? At least 2</a:t>
            </a:r>
          </a:p>
          <a:p>
            <a:pPr marL="0" indent="0">
              <a:buNone/>
            </a:pPr>
            <a:endParaRPr lang="en-CA" sz="2400" dirty="0"/>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Same and different individuals</a:t>
            </a:r>
            <a:endParaRPr lang="en-CA" dirty="0"/>
          </a:p>
        </p:txBody>
      </p:sp>
    </p:spTree>
    <p:extLst>
      <p:ext uri="{BB962C8B-B14F-4D97-AF65-F5344CB8AC3E}">
        <p14:creationId xmlns:p14="http://schemas.microsoft.com/office/powerpoint/2010/main" val="260443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33</a:t>
            </a:fld>
            <a:endParaRPr lang="en-US" sz="1800" b="0" strike="noStrike" spc="-1" dirty="0">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28171" y="450112"/>
            <a:ext cx="8229240" cy="1144800"/>
          </a:xfrm>
        </p:spPr>
        <p:txBody>
          <a:bodyPr/>
          <a:lstStyle/>
          <a:p>
            <a:r>
              <a:rPr lang="en-US" b="1" spc="-1" dirty="0">
                <a:solidFill>
                  <a:srgbClr val="1F497D"/>
                </a:solidFill>
                <a:uFill>
                  <a:solidFill>
                    <a:srgbClr val="FFFFFF"/>
                  </a:solidFill>
                </a:uFill>
                <a:latin typeface="Calibri"/>
              </a:rPr>
              <a:t>More complex class expressions</a:t>
            </a:r>
            <a:endParaRPr lang="en-CA" dirty="0"/>
          </a:p>
        </p:txBody>
      </p:sp>
      <p:sp>
        <p:nvSpPr>
          <p:cNvPr id="3" name="Rectangle 2">
            <a:extLst>
              <a:ext uri="{FF2B5EF4-FFF2-40B4-BE49-F238E27FC236}">
                <a16:creationId xmlns:a16="http://schemas.microsoft.com/office/drawing/2014/main" id="{2E5561F5-1BCB-4F05-97F2-BC7D5F7AF56D}"/>
              </a:ext>
            </a:extLst>
          </p:cNvPr>
          <p:cNvSpPr/>
          <p:nvPr/>
        </p:nvSpPr>
        <p:spPr>
          <a:xfrm>
            <a:off x="428171" y="1594911"/>
            <a:ext cx="8098972" cy="4290918"/>
          </a:xfrm>
          <a:prstGeom prst="rect">
            <a:avLst/>
          </a:prstGeom>
        </p:spPr>
        <p:txBody>
          <a:bodyPr wrap="square">
            <a:spAutoFit/>
          </a:bodyPr>
          <a:lstStyle/>
          <a:p>
            <a:r>
              <a:rPr lang="en-CA" sz="2800" dirty="0"/>
              <a:t>We can define more complex descriptions of a class by combining classes and properties together. The basic constructors are ‘and’/’that’, ‘or’, ‘not’, ‘some’, ‘only’, ‘min’, ‘max’.</a:t>
            </a:r>
          </a:p>
          <a:p>
            <a:endParaRPr lang="en-CA" sz="2800" dirty="0"/>
          </a:p>
          <a:p>
            <a:pPr marL="720" indent="0">
              <a:lnSpc>
                <a:spcPct val="80000"/>
              </a:lnSpc>
              <a:spcBef>
                <a:spcPts val="479"/>
              </a:spcBef>
              <a:buNone/>
            </a:pPr>
            <a:r>
              <a:rPr lang="en-US" sz="2800" spc="-1" dirty="0">
                <a:solidFill>
                  <a:srgbClr val="000000"/>
                </a:solidFill>
                <a:uFill>
                  <a:solidFill>
                    <a:srgbClr val="FFFFFF"/>
                  </a:solidFill>
                </a:uFill>
                <a:latin typeface="Calibri"/>
              </a:rPr>
              <a:t>‘</a:t>
            </a:r>
            <a:r>
              <a:rPr lang="en-US" sz="2800" b="1" spc="-1" dirty="0">
                <a:solidFill>
                  <a:srgbClr val="000000"/>
                </a:solidFill>
                <a:uFill>
                  <a:solidFill>
                    <a:srgbClr val="FFFFFF"/>
                  </a:solidFill>
                </a:uFill>
                <a:latin typeface="Calibri"/>
              </a:rPr>
              <a:t>transcription factor</a:t>
            </a:r>
            <a:r>
              <a:rPr lang="en-US" sz="2800" b="1" i="1" spc="-1" dirty="0">
                <a:solidFill>
                  <a:srgbClr val="000000"/>
                </a:solidFill>
                <a:uFill>
                  <a:solidFill>
                    <a:srgbClr val="FFFFFF"/>
                  </a:solidFill>
                </a:uFill>
                <a:latin typeface="Calibri"/>
              </a:rPr>
              <a:t>’ </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a:t>
            </a:r>
            <a:r>
              <a:rPr lang="en-US" sz="2800" b="1" i="1" spc="-1" dirty="0" err="1">
                <a:solidFill>
                  <a:srgbClr val="000000"/>
                </a:solidFill>
                <a:uFill>
                  <a:solidFill>
                    <a:srgbClr val="FFFFFF"/>
                  </a:solidFill>
                </a:uFill>
                <a:latin typeface="Calibri"/>
              </a:rPr>
              <a:t>equivalentTo</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‘protein’ </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a:t>
            </a:r>
            <a:r>
              <a:rPr lang="en-US" sz="2800" i="1" spc="-1" dirty="0">
                <a:solidFill>
                  <a:srgbClr val="000000"/>
                </a:solidFill>
                <a:uFill>
                  <a:solidFill>
                    <a:srgbClr val="FFFFFF"/>
                  </a:solidFill>
                </a:uFill>
                <a:latin typeface="Calibri"/>
              </a:rPr>
              <a:t>that </a:t>
            </a:r>
            <a:r>
              <a:rPr lang="en-US" sz="2800" b="1" i="1" spc="-1" dirty="0">
                <a:solidFill>
                  <a:srgbClr val="000000"/>
                </a:solidFill>
                <a:uFill>
                  <a:solidFill>
                    <a:srgbClr val="FFFFFF"/>
                  </a:solidFill>
                </a:uFill>
                <a:latin typeface="Calibri"/>
              </a:rPr>
              <a:t>‘binds to’ </a:t>
            </a:r>
            <a:r>
              <a:rPr lang="en-US" sz="2800" i="1" spc="-1" dirty="0">
                <a:solidFill>
                  <a:srgbClr val="000000"/>
                </a:solidFill>
                <a:uFill>
                  <a:solidFill>
                    <a:srgbClr val="FFFFFF"/>
                  </a:solidFill>
                </a:uFill>
                <a:latin typeface="Calibri"/>
              </a:rPr>
              <a:t>some</a:t>
            </a:r>
            <a:r>
              <a:rPr lang="en-US" sz="2800" b="1" i="1" spc="-1" dirty="0">
                <a:solidFill>
                  <a:srgbClr val="000000"/>
                </a:solidFill>
                <a:uFill>
                  <a:solidFill>
                    <a:srgbClr val="FFFFFF"/>
                  </a:solidFill>
                </a:uFill>
                <a:latin typeface="Calibri"/>
              </a:rPr>
              <a:t> DNA</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i="1" spc="-1" dirty="0">
                <a:solidFill>
                  <a:srgbClr val="000000"/>
                </a:solidFill>
                <a:uFill>
                  <a:solidFill>
                    <a:srgbClr val="FFFFFF"/>
                  </a:solidFill>
                </a:uFill>
                <a:latin typeface="Calibri"/>
              </a:rPr>
              <a:t>        and ‘</a:t>
            </a:r>
            <a:r>
              <a:rPr lang="en-US" sz="2800" b="1" i="1" spc="-1" dirty="0">
                <a:solidFill>
                  <a:srgbClr val="000000"/>
                </a:solidFill>
                <a:uFill>
                  <a:solidFill>
                    <a:srgbClr val="FFFFFF"/>
                  </a:solidFill>
                </a:uFill>
                <a:latin typeface="Calibri"/>
              </a:rPr>
              <a:t>regulates’ </a:t>
            </a:r>
            <a:r>
              <a:rPr lang="en-US" sz="2800" i="1" spc="-1" dirty="0">
                <a:solidFill>
                  <a:srgbClr val="000000"/>
                </a:solidFill>
                <a:uFill>
                  <a:solidFill>
                    <a:srgbClr val="FFFFFF"/>
                  </a:solidFill>
                </a:uFill>
                <a:latin typeface="Calibri"/>
              </a:rPr>
              <a:t>min 1</a:t>
            </a:r>
            <a:r>
              <a:rPr lang="en-US" sz="2800" b="1" i="1" spc="-1" dirty="0">
                <a:solidFill>
                  <a:srgbClr val="000000"/>
                </a:solidFill>
                <a:uFill>
                  <a:solidFill>
                    <a:srgbClr val="FFFFFF"/>
                  </a:solidFill>
                </a:uFill>
                <a:latin typeface="Calibri"/>
              </a:rPr>
              <a:t> ‘rate of transcription’</a:t>
            </a:r>
          </a:p>
        </p:txBody>
      </p:sp>
    </p:spTree>
    <p:extLst>
      <p:ext uri="{BB962C8B-B14F-4D97-AF65-F5344CB8AC3E}">
        <p14:creationId xmlns:p14="http://schemas.microsoft.com/office/powerpoint/2010/main" val="20875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55A9A5-5BC2-4D47-9F92-6716EAA7294F}"/>
              </a:ext>
            </a:extLst>
          </p:cNvPr>
          <p:cNvSpPr>
            <a:spLocks noGrp="1"/>
          </p:cNvSpPr>
          <p:nvPr>
            <p:ph type="title"/>
          </p:nvPr>
        </p:nvSpPr>
        <p:spPr/>
        <p:txBody>
          <a:bodyPr/>
          <a:lstStyle/>
          <a:p>
            <a:r>
              <a:rPr lang="en-CA" dirty="0"/>
              <a:t>Domain/Range Entailments</a:t>
            </a:r>
          </a:p>
        </p:txBody>
      </p:sp>
      <p:sp>
        <p:nvSpPr>
          <p:cNvPr id="6" name="Text Placeholder 5">
            <a:extLst>
              <a:ext uri="{FF2B5EF4-FFF2-40B4-BE49-F238E27FC236}">
                <a16:creationId xmlns:a16="http://schemas.microsoft.com/office/drawing/2014/main" id="{08431E18-42D8-49D3-8357-C4F2A93D047F}"/>
              </a:ext>
            </a:extLst>
          </p:cNvPr>
          <p:cNvSpPr>
            <a:spLocks noGrp="1"/>
          </p:cNvSpPr>
          <p:nvPr>
            <p:ph type="body" idx="4294967295"/>
          </p:nvPr>
        </p:nvSpPr>
        <p:spPr>
          <a:xfrm>
            <a:off x="449940" y="1604963"/>
            <a:ext cx="8229600" cy="4861151"/>
          </a:xfrm>
        </p:spPr>
        <p:txBody>
          <a:bodyPr>
            <a:normAutofit fontScale="92500" lnSpcReduction="10000"/>
          </a:bodyPr>
          <a:lstStyle/>
          <a:p>
            <a:r>
              <a:rPr lang="en-CA" dirty="0"/>
              <a:t>We can set the domain and range of a relation in order to infer class membership for individuals involved in those relations</a:t>
            </a:r>
          </a:p>
          <a:p>
            <a:pPr marL="0" indent="0">
              <a:buNone/>
            </a:pPr>
            <a:endParaRPr lang="en-CA" dirty="0"/>
          </a:p>
          <a:p>
            <a:pPr marL="0" indent="0">
              <a:buNone/>
            </a:pPr>
            <a:r>
              <a:rPr lang="en-CA" dirty="0"/>
              <a:t>Michel </a:t>
            </a:r>
            <a:r>
              <a:rPr lang="en-CA" dirty="0" err="1"/>
              <a:t>hasColleague</a:t>
            </a:r>
            <a:r>
              <a:rPr lang="en-CA" dirty="0"/>
              <a:t> Robert</a:t>
            </a:r>
          </a:p>
          <a:p>
            <a:pPr marL="0" indent="0">
              <a:buNone/>
            </a:pPr>
            <a:r>
              <a:rPr lang="en-CA" dirty="0" err="1"/>
              <a:t>hasColleague</a:t>
            </a:r>
            <a:r>
              <a:rPr lang="en-CA" dirty="0"/>
              <a:t>: </a:t>
            </a:r>
          </a:p>
          <a:p>
            <a:pPr marL="0" indent="0">
              <a:buNone/>
            </a:pPr>
            <a:r>
              <a:rPr lang="en-CA" dirty="0"/>
              <a:t>  Domain: Person ; Range: Person</a:t>
            </a:r>
          </a:p>
          <a:p>
            <a:pPr marL="0" indent="0">
              <a:buNone/>
            </a:pPr>
            <a:endParaRPr lang="en-CA" dirty="0"/>
          </a:p>
          <a:p>
            <a:pPr marL="0" indent="0">
              <a:buNone/>
            </a:pPr>
            <a:r>
              <a:rPr lang="en-CA" dirty="0"/>
              <a:t>-&gt; Michel </a:t>
            </a:r>
            <a:r>
              <a:rPr lang="en-CA" dirty="0" err="1"/>
              <a:t>instanceOf</a:t>
            </a:r>
            <a:r>
              <a:rPr lang="en-CA" dirty="0"/>
              <a:t> Person</a:t>
            </a:r>
          </a:p>
          <a:p>
            <a:pPr marL="0" indent="0">
              <a:buNone/>
            </a:pPr>
            <a:r>
              <a:rPr lang="en-CA" dirty="0"/>
              <a:t>-&gt; Robert </a:t>
            </a:r>
            <a:r>
              <a:rPr lang="en-CA" dirty="0" err="1"/>
              <a:t>instanceOf</a:t>
            </a:r>
            <a:r>
              <a:rPr lang="en-CA" dirty="0"/>
              <a:t> Person</a:t>
            </a:r>
          </a:p>
        </p:txBody>
      </p:sp>
      <p:sp>
        <p:nvSpPr>
          <p:cNvPr id="7" name="CustomShape 4">
            <a:extLst>
              <a:ext uri="{FF2B5EF4-FFF2-40B4-BE49-F238E27FC236}">
                <a16:creationId xmlns:a16="http://schemas.microsoft.com/office/drawing/2014/main" id="{D65D59DC-E2EB-4C52-A54E-35169F32FE6D}"/>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34</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2496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55A9A5-5BC2-4D47-9F92-6716EAA7294F}"/>
              </a:ext>
            </a:extLst>
          </p:cNvPr>
          <p:cNvSpPr>
            <a:spLocks noGrp="1"/>
          </p:cNvSpPr>
          <p:nvPr>
            <p:ph type="title"/>
          </p:nvPr>
        </p:nvSpPr>
        <p:spPr/>
        <p:txBody>
          <a:bodyPr/>
          <a:lstStyle/>
          <a:p>
            <a:r>
              <a:rPr lang="en-CA" dirty="0"/>
              <a:t>Universal Quantification</a:t>
            </a:r>
          </a:p>
        </p:txBody>
      </p:sp>
      <p:sp>
        <p:nvSpPr>
          <p:cNvPr id="6" name="Text Placeholder 5">
            <a:extLst>
              <a:ext uri="{FF2B5EF4-FFF2-40B4-BE49-F238E27FC236}">
                <a16:creationId xmlns:a16="http://schemas.microsoft.com/office/drawing/2014/main" id="{08431E18-42D8-49D3-8357-C4F2A93D047F}"/>
              </a:ext>
            </a:extLst>
          </p:cNvPr>
          <p:cNvSpPr>
            <a:spLocks noGrp="1"/>
          </p:cNvSpPr>
          <p:nvPr>
            <p:ph type="body" idx="4294967295"/>
          </p:nvPr>
        </p:nvSpPr>
        <p:spPr>
          <a:xfrm>
            <a:off x="449940" y="1604963"/>
            <a:ext cx="8229600" cy="4861151"/>
          </a:xfrm>
        </p:spPr>
        <p:txBody>
          <a:bodyPr/>
          <a:lstStyle/>
          <a:p>
            <a:pPr marL="0" indent="0">
              <a:buNone/>
            </a:pPr>
            <a:r>
              <a:rPr lang="en-CA" dirty="0"/>
              <a:t>Axioms involving universal quantification also generate an entailment for the object in a relation</a:t>
            </a:r>
          </a:p>
          <a:p>
            <a:pPr marL="0" indent="0">
              <a:buNone/>
            </a:pPr>
            <a:endParaRPr lang="en-CA" dirty="0"/>
          </a:p>
          <a:p>
            <a:pPr marL="0" indent="0">
              <a:buNone/>
            </a:pPr>
            <a:r>
              <a:rPr lang="en-CA" dirty="0"/>
              <a:t>Person </a:t>
            </a:r>
            <a:r>
              <a:rPr lang="en-CA" dirty="0" err="1"/>
              <a:t>subClassOf</a:t>
            </a:r>
            <a:r>
              <a:rPr lang="en-CA" dirty="0"/>
              <a:t> </a:t>
            </a:r>
            <a:r>
              <a:rPr lang="en-CA" b="1" dirty="0" err="1"/>
              <a:t>hasColleague</a:t>
            </a:r>
            <a:r>
              <a:rPr lang="en-CA" b="1" dirty="0"/>
              <a:t> only Person</a:t>
            </a:r>
          </a:p>
          <a:p>
            <a:pPr marL="0" indent="0">
              <a:buNone/>
            </a:pPr>
            <a:r>
              <a:rPr lang="en-CA" dirty="0"/>
              <a:t>Michel </a:t>
            </a:r>
            <a:r>
              <a:rPr lang="en-CA" dirty="0" err="1"/>
              <a:t>hasColleague</a:t>
            </a:r>
            <a:r>
              <a:rPr lang="en-CA" dirty="0"/>
              <a:t> Robert</a:t>
            </a:r>
          </a:p>
          <a:p>
            <a:pPr marL="0" indent="0">
              <a:buNone/>
            </a:pPr>
            <a:endParaRPr lang="en-CA" dirty="0"/>
          </a:p>
          <a:p>
            <a:pPr marL="0" indent="0">
              <a:buNone/>
            </a:pPr>
            <a:r>
              <a:rPr lang="en-CA" dirty="0"/>
              <a:t>-&gt; Robert </a:t>
            </a:r>
            <a:r>
              <a:rPr lang="en-CA" dirty="0" err="1"/>
              <a:t>instanceOf</a:t>
            </a:r>
            <a:r>
              <a:rPr lang="en-CA" dirty="0"/>
              <a:t> Person</a:t>
            </a:r>
          </a:p>
        </p:txBody>
      </p:sp>
      <p:sp>
        <p:nvSpPr>
          <p:cNvPr id="4" name="CustomShape 4">
            <a:extLst>
              <a:ext uri="{FF2B5EF4-FFF2-40B4-BE49-F238E27FC236}">
                <a16:creationId xmlns:a16="http://schemas.microsoft.com/office/drawing/2014/main" id="{590EF6D0-E143-44C5-AC3B-2E246E06E983}"/>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35</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00711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ustomShape 1"/>
          <p:cNvSpPr/>
          <p:nvPr/>
        </p:nvSpPr>
        <p:spPr>
          <a:xfrm>
            <a:off x="295920" y="14724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600" b="1" strike="noStrike" spc="-1">
                <a:solidFill>
                  <a:srgbClr val="1F497D"/>
                </a:solidFill>
                <a:uFill>
                  <a:solidFill>
                    <a:srgbClr val="FFFFFF"/>
                  </a:solidFill>
                </a:uFill>
                <a:latin typeface="Calibri"/>
                <a:ea typeface="AR PL UMing HK"/>
              </a:rPr>
              <a:t>Reasoning over OWL ontologies</a:t>
            </a:r>
            <a:endParaRPr lang="en-US" sz="1800" b="0" strike="noStrike" spc="-1">
              <a:solidFill>
                <a:srgbClr val="000000"/>
              </a:solidFill>
              <a:uFill>
                <a:solidFill>
                  <a:srgbClr val="FFFFFF"/>
                </a:solidFill>
              </a:uFill>
              <a:latin typeface="Arial"/>
            </a:endParaRPr>
          </a:p>
        </p:txBody>
      </p:sp>
      <p:sp>
        <p:nvSpPr>
          <p:cNvPr id="398" name="CustomShape 2"/>
          <p:cNvSpPr/>
          <p:nvPr/>
        </p:nvSpPr>
        <p:spPr>
          <a:xfrm>
            <a:off x="245121" y="1434354"/>
            <a:ext cx="884736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Consistency: </a:t>
            </a:r>
            <a:r>
              <a:rPr lang="en-US" sz="2160" b="0" strike="noStrike" spc="-1" dirty="0">
                <a:solidFill>
                  <a:srgbClr val="000000"/>
                </a:solidFill>
                <a:uFill>
                  <a:solidFill>
                    <a:srgbClr val="FFFFFF"/>
                  </a:solidFill>
                </a:uFill>
                <a:latin typeface="Calibri"/>
                <a:ea typeface="AR PL UMing HK"/>
              </a:rPr>
              <a:t>determines whether the ontology contains </a:t>
            </a:r>
            <a:r>
              <a:rPr lang="en-US" sz="2160" b="1" strike="noStrike" spc="-1" dirty="0">
                <a:solidFill>
                  <a:srgbClr val="FF0000"/>
                </a:solidFill>
                <a:uFill>
                  <a:solidFill>
                    <a:srgbClr val="FFFFFF"/>
                  </a:solidFill>
                </a:uFill>
                <a:latin typeface="Calibri"/>
                <a:ea typeface="AR PL UMing HK"/>
              </a:rPr>
              <a:t>contradictions</a:t>
            </a:r>
            <a:r>
              <a:rPr lang="en-US" sz="2160" b="1" strike="noStrike" spc="-1" dirty="0">
                <a:solidFill>
                  <a:srgbClr val="000000"/>
                </a:solidFill>
                <a:uFill>
                  <a:solidFill>
                    <a:srgbClr val="FFFFFF"/>
                  </a:solidFill>
                </a:uFill>
                <a:latin typeface="Calibri"/>
                <a:ea typeface="AR PL UMing HK"/>
              </a:rPr>
              <a:t>.</a:t>
            </a:r>
          </a:p>
          <a:p>
            <a:pPr marL="572040" lvl="2">
              <a:lnSpc>
                <a:spcPct val="95000"/>
              </a:lnSpc>
              <a:buClr>
                <a:srgbClr val="000000"/>
              </a:buClr>
            </a:pPr>
            <a:r>
              <a:rPr lang="en-US" spc="-1" dirty="0">
                <a:solidFill>
                  <a:srgbClr val="000000"/>
                </a:solidFill>
                <a:uFill>
                  <a:solidFill>
                    <a:srgbClr val="FFFFFF"/>
                  </a:solidFill>
                </a:uFill>
                <a:latin typeface="Calibri"/>
              </a:rPr>
              <a:t>(1) </a:t>
            </a:r>
            <a:r>
              <a:rPr lang="en-US" strike="noStrike" spc="-1" dirty="0">
                <a:solidFill>
                  <a:srgbClr val="000000"/>
                </a:solidFill>
                <a:uFill>
                  <a:solidFill>
                    <a:srgbClr val="FFFFFF"/>
                  </a:solidFill>
                </a:uFill>
                <a:latin typeface="Calibri"/>
              </a:rPr>
              <a:t>DNA </a:t>
            </a:r>
            <a:r>
              <a:rPr lang="en-US" strike="noStrike" spc="-1" dirty="0" err="1">
                <a:solidFill>
                  <a:srgbClr val="000000"/>
                </a:solidFill>
                <a:uFill>
                  <a:solidFill>
                    <a:srgbClr val="FFFFFF"/>
                  </a:solidFill>
                </a:uFill>
                <a:latin typeface="Calibri"/>
              </a:rPr>
              <a:t>disjointFrom</a:t>
            </a:r>
            <a:r>
              <a:rPr lang="en-US" strike="noStrike" spc="-1" dirty="0">
                <a:solidFill>
                  <a:srgbClr val="000000"/>
                </a:solidFill>
                <a:uFill>
                  <a:solidFill>
                    <a:srgbClr val="FFFFFF"/>
                  </a:solidFill>
                </a:uFill>
                <a:latin typeface="Calibri"/>
              </a:rPr>
              <a:t> Prot</a:t>
            </a:r>
            <a:r>
              <a:rPr lang="en-US" spc="-1" dirty="0">
                <a:solidFill>
                  <a:srgbClr val="000000"/>
                </a:solidFill>
                <a:uFill>
                  <a:solidFill>
                    <a:srgbClr val="FFFFFF"/>
                  </a:solidFill>
                </a:uFill>
                <a:latin typeface="Calibri"/>
              </a:rPr>
              <a:t>ein  (2) </a:t>
            </a:r>
            <a:r>
              <a:rPr lang="en-US" spc="-1" dirty="0" err="1">
                <a:solidFill>
                  <a:srgbClr val="000000"/>
                </a:solidFill>
                <a:uFill>
                  <a:solidFill>
                    <a:srgbClr val="FFFFFF"/>
                  </a:solidFill>
                </a:uFill>
                <a:latin typeface="Calibri"/>
              </a:rPr>
              <a:t>myprotein</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instanceOf</a:t>
            </a:r>
            <a:r>
              <a:rPr lang="en-US" spc="-1" dirty="0">
                <a:solidFill>
                  <a:srgbClr val="000000"/>
                </a:solidFill>
                <a:uFill>
                  <a:solidFill>
                    <a:srgbClr val="FFFFFF"/>
                  </a:solidFill>
                </a:uFill>
                <a:latin typeface="Calibri"/>
              </a:rPr>
              <a:t> protein (3) </a:t>
            </a:r>
            <a:r>
              <a:rPr lang="en-US" spc="-1" dirty="0" err="1">
                <a:solidFill>
                  <a:srgbClr val="000000"/>
                </a:solidFill>
                <a:uFill>
                  <a:solidFill>
                    <a:srgbClr val="FFFFFF"/>
                  </a:solidFill>
                </a:uFill>
                <a:latin typeface="Calibri"/>
              </a:rPr>
              <a:t>myprotein</a:t>
            </a:r>
            <a:r>
              <a:rPr lang="en-US" spc="-1" dirty="0">
                <a:solidFill>
                  <a:srgbClr val="000000"/>
                </a:solidFill>
                <a:uFill>
                  <a:solidFill>
                    <a:srgbClr val="FFFFFF"/>
                  </a:solidFill>
                </a:uFill>
                <a:latin typeface="Calibri"/>
              </a:rPr>
              <a:t> </a:t>
            </a:r>
            <a:r>
              <a:rPr lang="en-US" spc="-1" dirty="0" err="1">
                <a:solidFill>
                  <a:srgbClr val="000000"/>
                </a:solidFill>
                <a:uFill>
                  <a:solidFill>
                    <a:srgbClr val="FFFFFF"/>
                  </a:solidFill>
                </a:uFill>
                <a:latin typeface="Calibri"/>
              </a:rPr>
              <a:t>instanceOf</a:t>
            </a:r>
            <a:r>
              <a:rPr lang="en-US" spc="-1" dirty="0">
                <a:solidFill>
                  <a:srgbClr val="000000"/>
                </a:solidFill>
                <a:uFill>
                  <a:solidFill>
                    <a:srgbClr val="FFFFFF"/>
                  </a:solidFill>
                </a:uFill>
                <a:latin typeface="Calibri"/>
              </a:rPr>
              <a:t> DNA</a:t>
            </a:r>
          </a:p>
          <a:p>
            <a:pPr lvl="2" indent="-342360">
              <a:lnSpc>
                <a:spcPct val="95000"/>
              </a:lnSpc>
              <a:buClr>
                <a:srgbClr val="000000"/>
              </a:buClr>
              <a:buFont typeface="Arial"/>
              <a:buChar char="•"/>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Satisfiability</a:t>
            </a:r>
            <a:r>
              <a:rPr lang="en-US" sz="2160" b="0" strike="noStrike" spc="-1" dirty="0">
                <a:solidFill>
                  <a:srgbClr val="000000"/>
                </a:solidFill>
                <a:uFill>
                  <a:solidFill>
                    <a:srgbClr val="FFFFFF"/>
                  </a:solidFill>
                </a:uFill>
                <a:latin typeface="Calibri"/>
                <a:ea typeface="AR PL UMing HK"/>
              </a:rPr>
              <a:t>: determines whether classes can have </a:t>
            </a:r>
            <a:r>
              <a:rPr lang="en-US" sz="2160" b="1" strike="noStrike" spc="-1" dirty="0">
                <a:solidFill>
                  <a:srgbClr val="1F497D"/>
                </a:solidFill>
                <a:uFill>
                  <a:solidFill>
                    <a:srgbClr val="FFFFFF"/>
                  </a:solidFill>
                </a:uFill>
                <a:latin typeface="Calibri"/>
                <a:ea typeface="AR PL UMing HK"/>
              </a:rPr>
              <a:t>instances</a:t>
            </a:r>
            <a:r>
              <a:rPr lang="en-US" sz="2160" b="0" strike="noStrike" spc="-1" dirty="0">
                <a:solidFill>
                  <a:srgbClr val="000000"/>
                </a:solidFill>
                <a:uFill>
                  <a:solidFill>
                    <a:srgbClr val="FFFFFF"/>
                  </a:solidFill>
                </a:uFill>
                <a:latin typeface="Calibri"/>
                <a:ea typeface="AR PL UMing HK"/>
              </a:rPr>
              <a:t>. </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z="1800" b="0" strike="noStrike" spc="-1" dirty="0">
                <a:solidFill>
                  <a:srgbClr val="000000"/>
                </a:solidFill>
                <a:uFill>
                  <a:solidFill>
                    <a:srgbClr val="FFFFFF"/>
                  </a:solidFill>
                </a:uFill>
                <a:latin typeface="Arial"/>
              </a:rPr>
              <a:t>      (1) DNA </a:t>
            </a:r>
            <a:r>
              <a:rPr lang="en-US" sz="1800" b="0" strike="noStrike" spc="-1" dirty="0" err="1">
                <a:solidFill>
                  <a:srgbClr val="000000"/>
                </a:solidFill>
                <a:uFill>
                  <a:solidFill>
                    <a:srgbClr val="FFFFFF"/>
                  </a:solidFill>
                </a:uFill>
                <a:latin typeface="Arial"/>
              </a:rPr>
              <a:t>disjointFrom</a:t>
            </a:r>
            <a:r>
              <a:rPr lang="en-US" sz="1800" b="0" strike="noStrike" spc="-1" dirty="0">
                <a:solidFill>
                  <a:srgbClr val="000000"/>
                </a:solidFill>
                <a:uFill>
                  <a:solidFill>
                    <a:srgbClr val="FFFFFF"/>
                  </a:solidFill>
                </a:uFill>
                <a:latin typeface="Arial"/>
              </a:rPr>
              <a:t> Protein (2) DNA </a:t>
            </a:r>
            <a:r>
              <a:rPr lang="en-US" sz="1800" b="0" strike="noStrike" spc="-1" dirty="0" err="1">
                <a:solidFill>
                  <a:srgbClr val="000000"/>
                </a:solidFill>
                <a:uFill>
                  <a:solidFill>
                    <a:srgbClr val="FFFFFF"/>
                  </a:solidFill>
                </a:uFill>
                <a:latin typeface="Arial"/>
              </a:rPr>
              <a:t>subClassOf</a:t>
            </a:r>
            <a:r>
              <a:rPr lang="en-US" sz="1800" b="0" strike="noStrike" spc="-1" dirty="0">
                <a:solidFill>
                  <a:srgbClr val="000000"/>
                </a:solidFill>
                <a:uFill>
                  <a:solidFill>
                    <a:srgbClr val="FFFFFF"/>
                  </a:solidFill>
                </a:uFill>
                <a:latin typeface="Aria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are </a:t>
            </a:r>
            <a:r>
              <a:rPr lang="en-US" sz="2160" b="1" strike="noStrike" spc="-1" dirty="0">
                <a:solidFill>
                  <a:srgbClr val="E46C0A"/>
                </a:solidFill>
                <a:uFill>
                  <a:solidFill>
                    <a:srgbClr val="FFFFFF"/>
                  </a:solidFill>
                </a:uFill>
                <a:latin typeface="Calibri"/>
                <a:ea typeface="AR PL UMing HK"/>
              </a:rPr>
              <a:t>all</a:t>
            </a:r>
            <a:r>
              <a:rPr lang="en-US" sz="2160" b="1" strike="noStrike" spc="-1" dirty="0">
                <a:solidFill>
                  <a:srgbClr val="1F497D"/>
                </a:solidFill>
                <a:uFill>
                  <a:solidFill>
                    <a:srgbClr val="FFFFFF"/>
                  </a:solidFill>
                </a:uFill>
                <a:latin typeface="Calibri"/>
                <a:ea typeface="AR PL UMing HK"/>
              </a:rPr>
              <a:t> instances </a:t>
            </a:r>
            <a:r>
              <a:rPr lang="en-US" sz="2160" b="0" strike="noStrike" spc="-1" dirty="0">
                <a:solidFill>
                  <a:srgbClr val="000000"/>
                </a:solidFill>
                <a:uFill>
                  <a:solidFill>
                    <a:srgbClr val="FFFFFF"/>
                  </a:solidFill>
                </a:uFill>
                <a:latin typeface="Calibri"/>
                <a:ea typeface="AR PL UMing HK"/>
              </a:rPr>
              <a:t>of one class </a:t>
            </a:r>
            <a:r>
              <a:rPr lang="en-US" sz="2160" b="1" strike="noStrike" spc="-1" dirty="0">
                <a:solidFill>
                  <a:srgbClr val="E46C0A"/>
                </a:solidFill>
                <a:uFill>
                  <a:solidFill>
                    <a:srgbClr val="FFFFFF"/>
                  </a:solidFill>
                </a:uFill>
                <a:latin typeface="Calibri"/>
                <a:ea typeface="AR PL UMing HK"/>
              </a:rPr>
              <a:t>also</a:t>
            </a:r>
            <a:r>
              <a:rPr lang="en-US" sz="2160" b="1" strike="noStrike" spc="-1" dirty="0">
                <a:solidFill>
                  <a:srgbClr val="000000"/>
                </a:solidFill>
                <a:uFill>
                  <a:solidFill>
                    <a:srgbClr val="FFFFFF"/>
                  </a:solidFill>
                </a:uFill>
                <a:latin typeface="Calibri"/>
                <a:ea typeface="AR PL UMing HK"/>
              </a:rPr>
              <a:t> </a:t>
            </a:r>
            <a:r>
              <a:rPr lang="en-US" sz="2160" b="1" strike="noStrike" spc="-1" dirty="0">
                <a:solidFill>
                  <a:srgbClr val="1F497D"/>
                </a:solidFill>
                <a:uFill>
                  <a:solidFill>
                    <a:srgbClr val="FFFFFF"/>
                  </a:solidFill>
                </a:uFill>
                <a:latin typeface="Calibri"/>
                <a:ea typeface="AR PL UMing HK"/>
              </a:rPr>
              <a:t>instances</a:t>
            </a:r>
            <a:r>
              <a:rPr lang="en-US" sz="2160" b="1" strike="noStrike" spc="-1" dirty="0">
                <a:solidFill>
                  <a:srgbClr val="000000"/>
                </a:solidFill>
                <a:uFill>
                  <a:solidFill>
                    <a:srgbClr val="FFFFFF"/>
                  </a:solidFill>
                </a:uFill>
                <a:latin typeface="Calibri"/>
                <a:ea typeface="AR PL UMing HK"/>
              </a:rPr>
              <a:t> </a:t>
            </a:r>
            <a:r>
              <a:rPr lang="en-US" sz="2160" b="0" strike="noStrike" spc="-1" dirty="0">
                <a:solidFill>
                  <a:srgbClr val="000000"/>
                </a:solidFill>
                <a:uFill>
                  <a:solidFill>
                    <a:srgbClr val="FFFFFF"/>
                  </a:solidFill>
                </a:uFill>
                <a:latin typeface="Calibri"/>
                <a:ea typeface="AR PL UMing HK"/>
              </a:rPr>
              <a:t>of another class? </a:t>
            </a:r>
            <a:endParaRPr lang="en-US" sz="2160" spc="-1" dirty="0">
              <a:solidFill>
                <a:srgbClr val="000000"/>
              </a:solidFill>
              <a:uFill>
                <a:solidFill>
                  <a:srgbClr val="FFFFFF"/>
                </a:solidFill>
              </a:uFill>
              <a:latin typeface="Calibri"/>
              <a:ea typeface="AR PL UMing HK"/>
            </a:endParaRPr>
          </a:p>
          <a:p>
            <a:pPr marL="114840" lvl="1">
              <a:lnSpc>
                <a:spcPct val="95000"/>
              </a:lnSpc>
              <a:buClr>
                <a:srgbClr val="000000"/>
              </a:buClr>
            </a:pPr>
            <a:r>
              <a:rPr lang="en-US" sz="2160" b="0" strike="noStrike" spc="-1" dirty="0">
                <a:solidFill>
                  <a:srgbClr val="000000"/>
                </a:solidFill>
                <a:uFill>
                  <a:solidFill>
                    <a:srgbClr val="FFFFFF"/>
                  </a:solidFill>
                </a:uFill>
                <a:latin typeface="Calibri"/>
              </a:rPr>
              <a:t>      (1) </a:t>
            </a:r>
            <a:r>
              <a:rPr lang="en-US" sz="2160" spc="-1" dirty="0">
                <a:solidFill>
                  <a:srgbClr val="000000"/>
                </a:solidFill>
                <a:uFill>
                  <a:solidFill>
                    <a:srgbClr val="FFFFFF"/>
                  </a:solidFill>
                </a:uFill>
                <a:latin typeface="Calibri"/>
              </a:rPr>
              <a:t>Protein </a:t>
            </a:r>
            <a:r>
              <a:rPr lang="en-US" sz="2160" spc="-1" dirty="0" err="1">
                <a:solidFill>
                  <a:srgbClr val="000000"/>
                </a:solidFill>
                <a:uFill>
                  <a:solidFill>
                    <a:srgbClr val="FFFFFF"/>
                  </a:solidFill>
                </a:uFill>
                <a:latin typeface="Calibri"/>
              </a:rPr>
              <a:t>subClassOf</a:t>
            </a:r>
            <a:r>
              <a:rPr lang="en-US" sz="2160" spc="-1" dirty="0">
                <a:solidFill>
                  <a:srgbClr val="000000"/>
                </a:solidFill>
                <a:uFill>
                  <a:solidFill>
                    <a:srgbClr val="FFFFFF"/>
                  </a:solidFill>
                </a:uFill>
                <a:latin typeface="Calibri"/>
              </a:rPr>
              <a:t> Molecule</a:t>
            </a:r>
            <a:endParaRPr lang="en-US" b="0" strike="noStrike" spc="-1" dirty="0">
              <a:solidFill>
                <a:srgbClr val="000000"/>
              </a:solidFill>
              <a:uFill>
                <a:solidFill>
                  <a:srgbClr val="FFFFFF"/>
                </a:solidFill>
              </a:uFill>
              <a:latin typeface="Arial"/>
            </a:endParaRP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Classification</a:t>
            </a:r>
            <a:r>
              <a:rPr lang="en-US" sz="2160" b="0" strike="noStrike" spc="-1" dirty="0">
                <a:solidFill>
                  <a:srgbClr val="000000"/>
                </a:solidFill>
                <a:uFill>
                  <a:solidFill>
                    <a:srgbClr val="FFFFFF"/>
                  </a:solidFill>
                </a:uFill>
                <a:latin typeface="Calibri"/>
                <a:ea typeface="AR PL UMing HK"/>
              </a:rPr>
              <a:t>: </a:t>
            </a:r>
            <a:r>
              <a:rPr lang="en-US" sz="2160" b="1" i="1" strike="noStrike" spc="-1" dirty="0">
                <a:solidFill>
                  <a:srgbClr val="000000"/>
                </a:solidFill>
                <a:uFill>
                  <a:solidFill>
                    <a:srgbClr val="FFFFFF"/>
                  </a:solidFill>
                </a:uFill>
                <a:latin typeface="Calibri"/>
                <a:ea typeface="AR PL UMing HK"/>
              </a:rPr>
              <a:t>repetitive</a:t>
            </a:r>
            <a:r>
              <a:rPr lang="en-US" sz="2160" b="0" strike="noStrike" spc="-1" dirty="0">
                <a:solidFill>
                  <a:srgbClr val="000000"/>
                </a:solidFill>
                <a:uFill>
                  <a:solidFill>
                    <a:srgbClr val="FFFFFF"/>
                  </a:solidFill>
                </a:uFill>
                <a:latin typeface="Calibri"/>
                <a:ea typeface="AR PL UMing HK"/>
              </a:rPr>
              <a:t> application of </a:t>
            </a: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to discover implicit subclass links between named classes</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pc="-1" dirty="0">
                <a:solidFill>
                  <a:srgbClr val="000000"/>
                </a:solidFill>
                <a:uFill>
                  <a:solidFill>
                    <a:srgbClr val="FFFFFF"/>
                  </a:solidFill>
                </a:uFill>
              </a:rPr>
              <a:t> (1) Transcription Factor </a:t>
            </a:r>
            <a:r>
              <a:rPr lang="en-US" spc="-1" dirty="0" err="1">
                <a:solidFill>
                  <a:srgbClr val="000000"/>
                </a:solidFill>
                <a:uFill>
                  <a:solidFill>
                    <a:srgbClr val="FFFFFF"/>
                  </a:solidFill>
                </a:uFill>
              </a:rPr>
              <a:t>equivalentTo</a:t>
            </a:r>
            <a:r>
              <a:rPr lang="en-US" spc="-1" dirty="0">
                <a:solidFill>
                  <a:srgbClr val="000000"/>
                </a:solidFill>
                <a:uFill>
                  <a:solidFill>
                    <a:srgbClr val="FFFFFF"/>
                  </a:solidFill>
                </a:uFill>
              </a:rPr>
              <a:t> Protein …</a:t>
            </a:r>
          </a:p>
          <a:p>
            <a:pPr marL="457200" indent="-342360">
              <a:lnSpc>
                <a:spcPct val="95000"/>
              </a:lnSpc>
            </a:pPr>
            <a:r>
              <a:rPr lang="en-US" spc="-1" dirty="0">
                <a:solidFill>
                  <a:srgbClr val="000000"/>
                </a:solidFill>
                <a:uFill>
                  <a:solidFill>
                    <a:srgbClr val="FFFFFF"/>
                  </a:solidFill>
                </a:uFill>
              </a:rPr>
              <a:t>      -&gt; (2) Transcription Factor </a:t>
            </a:r>
            <a:r>
              <a:rPr lang="en-US" spc="-1" dirty="0" err="1">
                <a:solidFill>
                  <a:srgbClr val="000000"/>
                </a:solidFill>
                <a:uFill>
                  <a:solidFill>
                    <a:srgbClr val="FFFFFF"/>
                  </a:solidFill>
                </a:uFill>
              </a:rPr>
              <a:t>subClassOf</a:t>
            </a:r>
            <a:r>
              <a:rPr lang="en-US" spc="-1" dirty="0">
                <a:solidFill>
                  <a:srgbClr val="000000"/>
                </a:solidFill>
                <a:uFill>
                  <a:solidFill>
                    <a:srgbClr val="FFFFFF"/>
                  </a:solidFill>
                </a:uFil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Realization</a:t>
            </a:r>
            <a:r>
              <a:rPr lang="en-US" sz="2160" b="0" strike="noStrike" spc="-1" dirty="0">
                <a:solidFill>
                  <a:srgbClr val="000000"/>
                </a:solidFill>
                <a:uFill>
                  <a:solidFill>
                    <a:srgbClr val="FFFFFF"/>
                  </a:solidFill>
                </a:uFill>
                <a:latin typeface="Calibri"/>
                <a:ea typeface="AR PL UMing HK"/>
              </a:rPr>
              <a:t>: find the most </a:t>
            </a:r>
            <a:r>
              <a:rPr lang="en-US" sz="2160" b="1" strike="noStrike" spc="-1" dirty="0">
                <a:solidFill>
                  <a:srgbClr val="000000"/>
                </a:solidFill>
                <a:uFill>
                  <a:solidFill>
                    <a:srgbClr val="FFFFFF"/>
                  </a:solidFill>
                </a:uFill>
                <a:latin typeface="Calibri"/>
                <a:ea typeface="AR PL UMing HK"/>
              </a:rPr>
              <a:t>specific</a:t>
            </a:r>
            <a:r>
              <a:rPr lang="en-US" sz="2160" b="0" strike="noStrike" spc="-1" dirty="0">
                <a:solidFill>
                  <a:srgbClr val="000000"/>
                </a:solidFill>
                <a:uFill>
                  <a:solidFill>
                    <a:srgbClr val="FFFFFF"/>
                  </a:solidFill>
                </a:uFill>
                <a:latin typeface="Calibri"/>
                <a:ea typeface="AR PL UMing HK"/>
              </a:rPr>
              <a:t> class that an individual belongs to. </a:t>
            </a:r>
            <a:endParaRPr lang="en-US" sz="18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6590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E7A614E-0BA2-4446-9746-C703EC1F790A}" type="slidenum">
              <a:rPr lang="en-US" sz="1200" b="0" strike="noStrike" spc="-1">
                <a:solidFill>
                  <a:srgbClr val="8B8B8B"/>
                </a:solidFill>
                <a:uFill>
                  <a:solidFill>
                    <a:srgbClr val="FFFFFF"/>
                  </a:solidFill>
                </a:uFill>
                <a:latin typeface="Calibri"/>
              </a:rPr>
              <a:t>37</a:t>
            </a:fld>
            <a:endParaRPr lang="en-US" sz="1800" b="0" strike="noStrike" spc="-1">
              <a:solidFill>
                <a:srgbClr val="000000"/>
              </a:solidFill>
              <a:uFill>
                <a:solidFill>
                  <a:srgbClr val="FFFFFF"/>
                </a:solidFill>
              </a:uFill>
              <a:latin typeface="Arial"/>
            </a:endParaRPr>
          </a:p>
        </p:txBody>
      </p:sp>
      <p:pic>
        <p:nvPicPr>
          <p:cNvPr id="403" name="Picture 5"/>
          <p:cNvPicPr/>
          <p:nvPr/>
        </p:nvPicPr>
        <p:blipFill>
          <a:blip r:embed="rId2"/>
          <a:stretch/>
        </p:blipFill>
        <p:spPr>
          <a:xfrm>
            <a:off x="93240" y="568800"/>
            <a:ext cx="4419000" cy="2865600"/>
          </a:xfrm>
          <a:prstGeom prst="rect">
            <a:avLst/>
          </a:prstGeom>
          <a:ln>
            <a:noFill/>
          </a:ln>
        </p:spPr>
      </p:pic>
      <p:pic>
        <p:nvPicPr>
          <p:cNvPr id="404" name="Picture 4"/>
          <p:cNvPicPr/>
          <p:nvPr/>
        </p:nvPicPr>
        <p:blipFill>
          <a:blip r:embed="rId3"/>
          <a:stretch/>
        </p:blipFill>
        <p:spPr>
          <a:xfrm>
            <a:off x="1798200" y="321120"/>
            <a:ext cx="1009080" cy="494640"/>
          </a:xfrm>
          <a:prstGeom prst="rect">
            <a:avLst/>
          </a:prstGeom>
          <a:ln>
            <a:noFill/>
          </a:ln>
        </p:spPr>
      </p:pic>
      <p:pic>
        <p:nvPicPr>
          <p:cNvPr id="405" name="Picture 2"/>
          <p:cNvPicPr/>
          <p:nvPr/>
        </p:nvPicPr>
        <p:blipFill>
          <a:blip r:embed="rId4"/>
          <a:stretch/>
        </p:blipFill>
        <p:spPr>
          <a:xfrm>
            <a:off x="4564080" y="3629880"/>
            <a:ext cx="4545720" cy="3090960"/>
          </a:xfrm>
          <a:prstGeom prst="rect">
            <a:avLst/>
          </a:prstGeom>
          <a:ln>
            <a:noFill/>
          </a:ln>
        </p:spPr>
      </p:pic>
      <p:pic>
        <p:nvPicPr>
          <p:cNvPr id="406" name="Picture 11"/>
          <p:cNvPicPr/>
          <p:nvPr/>
        </p:nvPicPr>
        <p:blipFill>
          <a:blip r:embed="rId5"/>
          <a:stretch/>
        </p:blipFill>
        <p:spPr>
          <a:xfrm>
            <a:off x="4534200" y="762120"/>
            <a:ext cx="4525920" cy="2848680"/>
          </a:xfrm>
          <a:prstGeom prst="rect">
            <a:avLst/>
          </a:prstGeom>
          <a:ln>
            <a:noFill/>
          </a:ln>
        </p:spPr>
      </p:pic>
      <p:pic>
        <p:nvPicPr>
          <p:cNvPr id="407" name="Picture 13"/>
          <p:cNvPicPr/>
          <p:nvPr/>
        </p:nvPicPr>
        <p:blipFill>
          <a:blip r:embed="rId6"/>
          <a:stretch/>
        </p:blipFill>
        <p:spPr>
          <a:xfrm>
            <a:off x="177480" y="3627720"/>
            <a:ext cx="4250880" cy="3000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4CB5CB3-73BF-423C-97F7-A13A3FC05C21}" type="slidenum">
              <a:rPr lang="en-US" sz="1200" b="0" strike="noStrike" spc="-1">
                <a:solidFill>
                  <a:srgbClr val="8B8B8B"/>
                </a:solidFill>
                <a:uFill>
                  <a:solidFill>
                    <a:srgbClr val="FFFFFF"/>
                  </a:solidFill>
                </a:uFill>
                <a:latin typeface="Calibri"/>
              </a:rPr>
              <a:t>38</a:t>
            </a:fld>
            <a:endParaRPr lang="en-US" sz="1800" b="0" strike="noStrike" spc="-1">
              <a:solidFill>
                <a:srgbClr val="000000"/>
              </a:solidFill>
              <a:uFill>
                <a:solidFill>
                  <a:srgbClr val="FFFFFF"/>
                </a:solidFill>
              </a:uFill>
              <a:latin typeface="Arial"/>
            </a:endParaRPr>
          </a:p>
        </p:txBody>
      </p:sp>
      <p:pic>
        <p:nvPicPr>
          <p:cNvPr id="410" name="Picture 4"/>
          <p:cNvPicPr/>
          <p:nvPr/>
        </p:nvPicPr>
        <p:blipFill>
          <a:blip r:embed="rId2"/>
          <a:stretch/>
        </p:blipFill>
        <p:spPr>
          <a:xfrm>
            <a:off x="457200" y="380880"/>
            <a:ext cx="8228880" cy="5809680"/>
          </a:xfrm>
          <a:prstGeom prst="rect">
            <a:avLst/>
          </a:prstGeom>
          <a:ln>
            <a:noFill/>
          </a:ln>
        </p:spPr>
      </p:pic>
      <p:sp>
        <p:nvSpPr>
          <p:cNvPr id="411" name="CustomShape 3"/>
          <p:cNvSpPr/>
          <p:nvPr/>
        </p:nvSpPr>
        <p:spPr>
          <a:xfrm>
            <a:off x="7471800" y="3809880"/>
            <a:ext cx="730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genus</a:t>
            </a:r>
            <a:endParaRPr lang="en-US" sz="1800" b="0" strike="noStrike" spc="-1">
              <a:solidFill>
                <a:srgbClr val="000000"/>
              </a:solidFill>
              <a:uFill>
                <a:solidFill>
                  <a:srgbClr val="FFFFFF"/>
                </a:solidFill>
              </a:uFill>
              <a:latin typeface="Arial"/>
            </a:endParaRPr>
          </a:p>
        </p:txBody>
      </p:sp>
      <p:sp>
        <p:nvSpPr>
          <p:cNvPr id="412" name="CustomShape 4"/>
          <p:cNvSpPr/>
          <p:nvPr/>
        </p:nvSpPr>
        <p:spPr>
          <a:xfrm>
            <a:off x="7478280" y="3573360"/>
            <a:ext cx="113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differentia</a:t>
            </a:r>
            <a:endParaRPr lang="en-US" sz="1800" b="0" strike="noStrike" spc="-1">
              <a:solidFill>
                <a:srgbClr val="000000"/>
              </a:solidFill>
              <a:uFill>
                <a:solidFill>
                  <a:srgbClr val="FFFFFF"/>
                </a:solidFill>
              </a:uFill>
              <a:latin typeface="Arial"/>
            </a:endParaRPr>
          </a:p>
        </p:txBody>
      </p:sp>
      <p:pic>
        <p:nvPicPr>
          <p:cNvPr id="413" name="Picture 8"/>
          <p:cNvPicPr/>
          <p:nvPr/>
        </p:nvPicPr>
        <p:blipFill>
          <a:blip r:embed="rId3"/>
          <a:stretch/>
        </p:blipFill>
        <p:spPr>
          <a:xfrm>
            <a:off x="5867280" y="4215240"/>
            <a:ext cx="2898360" cy="2379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9482463-F821-4D89-AD83-F7F2D44E3236}" type="slidenum">
              <a:rPr lang="en-US" sz="1200" b="0" strike="noStrike" spc="-1">
                <a:solidFill>
                  <a:srgbClr val="8B8B8B"/>
                </a:solidFill>
                <a:uFill>
                  <a:solidFill>
                    <a:srgbClr val="FFFFFF"/>
                  </a:solidFill>
                </a:uFill>
                <a:latin typeface="Calibri"/>
              </a:rPr>
              <a:t>39</a:t>
            </a:fld>
            <a:endParaRPr lang="en-US" sz="1800" b="0" strike="noStrike" spc="-1">
              <a:solidFill>
                <a:srgbClr val="000000"/>
              </a:solidFill>
              <a:uFill>
                <a:solidFill>
                  <a:srgbClr val="FFFFFF"/>
                </a:solidFill>
              </a:uFill>
              <a:latin typeface="Arial"/>
            </a:endParaRPr>
          </a:p>
        </p:txBody>
      </p:sp>
      <p:pic>
        <p:nvPicPr>
          <p:cNvPr id="416" name="Picture 4"/>
          <p:cNvPicPr/>
          <p:nvPr/>
        </p:nvPicPr>
        <p:blipFill>
          <a:blip r:embed="rId2"/>
          <a:stretch/>
        </p:blipFill>
        <p:spPr>
          <a:xfrm>
            <a:off x="210457" y="624114"/>
            <a:ext cx="8447315" cy="5892800"/>
          </a:xfrm>
          <a:prstGeom prst="rect">
            <a:avLst/>
          </a:prstGeom>
          <a:ln>
            <a:noFill/>
          </a:ln>
        </p:spPr>
      </p:pic>
      <p:sp>
        <p:nvSpPr>
          <p:cNvPr id="4" name="Title 3">
            <a:extLst>
              <a:ext uri="{FF2B5EF4-FFF2-40B4-BE49-F238E27FC236}">
                <a16:creationId xmlns:a16="http://schemas.microsoft.com/office/drawing/2014/main" id="{3A917991-6A89-44DC-8F1E-4908C54965CE}"/>
              </a:ext>
            </a:extLst>
          </p:cNvPr>
          <p:cNvSpPr>
            <a:spLocks noGrp="1"/>
          </p:cNvSpPr>
          <p:nvPr>
            <p:ph type="title"/>
          </p:nvPr>
        </p:nvSpPr>
        <p:spPr>
          <a:xfrm>
            <a:off x="0" y="79200"/>
            <a:ext cx="8229240" cy="477720"/>
          </a:xfrm>
        </p:spPr>
        <p:txBody>
          <a:bodyPr/>
          <a:lstStyle/>
          <a:p>
            <a:r>
              <a:rPr lang="en-CA" sz="3200" dirty="0">
                <a:solidFill>
                  <a:schemeClr val="tx2"/>
                </a:solidFill>
              </a:rPr>
              <a:t>Query answering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p:spPr>
        <p:txBody>
          <a:bodyPr/>
          <a:lstStyle/>
          <a:p>
            <a:pPr marL="25400" eaLnBrk="1" hangingPunct="1">
              <a:spcAft>
                <a:spcPts val="13"/>
              </a:spcAft>
              <a:tabLst>
                <a:tab pos="317500" algn="l"/>
                <a:tab pos="1231900" algn="l"/>
                <a:tab pos="2146300" algn="l"/>
                <a:tab pos="3060700" algn="l"/>
                <a:tab pos="3975100" algn="l"/>
                <a:tab pos="4889500" algn="l"/>
                <a:tab pos="5803900" algn="l"/>
                <a:tab pos="6718300" algn="l"/>
                <a:tab pos="7632700" algn="l"/>
                <a:tab pos="8547100" algn="l"/>
              </a:tabLst>
            </a:pPr>
            <a:r>
              <a:rPr lang="en-US" b="1" dirty="0" smtClean="0"/>
              <a:t>Why are ontologies important?</a:t>
            </a:r>
            <a:endParaRPr lang="en-US" b="1" dirty="0"/>
          </a:p>
        </p:txBody>
      </p:sp>
      <p:sp>
        <p:nvSpPr>
          <p:cNvPr id="25603" name="Rectangle 3"/>
          <p:cNvSpPr>
            <a:spLocks noGrp="1" noChangeArrowheads="1"/>
          </p:cNvSpPr>
          <p:nvPr>
            <p:ph type="body" idx="4294967295"/>
          </p:nvPr>
        </p:nvSpPr>
        <p:spPr>
          <a:xfrm>
            <a:off x="533400" y="1371600"/>
            <a:ext cx="8305800" cy="4525963"/>
          </a:xfrm>
          <a:noFill/>
        </p:spPr>
        <p:txBody>
          <a:bodyPr>
            <a:normAutofit/>
          </a:bodyPr>
          <a:lstStyle/>
          <a:p>
            <a:pPr marL="0" indent="0" eaLnBrk="1" hangingPunct="1">
              <a:lnSpc>
                <a:spcPct val="90000"/>
              </a:lnSpc>
              <a:buNone/>
              <a:tabLst>
                <a:tab pos="342900" algn="l"/>
                <a:tab pos="742950" algn="l"/>
                <a:tab pos="914400" algn="l"/>
                <a:tab pos="1828800" algn="l"/>
                <a:tab pos="2743200" algn="l"/>
                <a:tab pos="3657600" algn="l"/>
                <a:tab pos="4572000" algn="l"/>
                <a:tab pos="5486400" algn="l"/>
                <a:tab pos="6400800" algn="l"/>
                <a:tab pos="7315200" algn="l"/>
              </a:tabLst>
            </a:pPr>
            <a:endParaRPr lang="en-US" sz="2800" dirty="0"/>
          </a:p>
          <a:p>
            <a:pPr marL="346075" indent="-346075">
              <a:lnSpc>
                <a:spcPct val="90000"/>
              </a:lnSpc>
              <a:tabLst>
                <a:tab pos="342900" algn="l"/>
                <a:tab pos="742950" algn="l"/>
                <a:tab pos="914400" algn="l"/>
                <a:tab pos="1828800" algn="l"/>
                <a:tab pos="2743200" algn="l"/>
                <a:tab pos="3657600" algn="l"/>
                <a:tab pos="4572000" algn="l"/>
                <a:tab pos="5486400" algn="l"/>
                <a:tab pos="6400800" algn="l"/>
                <a:tab pos="7315200" algn="l"/>
              </a:tabLst>
            </a:pPr>
            <a:r>
              <a:rPr lang="en-US" sz="2800" dirty="0"/>
              <a:t>To </a:t>
            </a:r>
            <a:r>
              <a:rPr lang="en-US" sz="2800" dirty="0" smtClean="0"/>
              <a:t>foster </a:t>
            </a:r>
            <a:r>
              <a:rPr lang="en-US" sz="2800" dirty="0"/>
              <a:t>a </a:t>
            </a:r>
            <a:r>
              <a:rPr lang="en-US" sz="2800" b="1" dirty="0" smtClean="0"/>
              <a:t>shared understanding </a:t>
            </a:r>
            <a:r>
              <a:rPr lang="en-US" sz="2800" dirty="0" smtClean="0"/>
              <a:t>of entities, their attributes, and the relationships they hold</a:t>
            </a:r>
            <a:endParaRPr lang="en-US" sz="2800" dirty="0"/>
          </a:p>
          <a:p>
            <a:pPr marL="346075" indent="-346075">
              <a:lnSpc>
                <a:spcPct val="90000"/>
              </a:lnSpc>
              <a:tabLst>
                <a:tab pos="342900" algn="l"/>
                <a:tab pos="742950" algn="l"/>
                <a:tab pos="914400" algn="l"/>
                <a:tab pos="1828800" algn="l"/>
                <a:tab pos="2743200" algn="l"/>
                <a:tab pos="3657600" algn="l"/>
                <a:tab pos="4572000" algn="l"/>
                <a:tab pos="5486400" algn="l"/>
                <a:tab pos="6400800" algn="l"/>
                <a:tab pos="7315200" algn="l"/>
              </a:tabLst>
            </a:pPr>
            <a:r>
              <a:rPr lang="en-US" sz="2800" dirty="0"/>
              <a:t>To develop a </a:t>
            </a:r>
            <a:r>
              <a:rPr lang="en-US" sz="2800" b="1" dirty="0"/>
              <a:t>computer-accessible </a:t>
            </a:r>
            <a:r>
              <a:rPr lang="en-US" sz="2800" b="1" dirty="0" smtClean="0"/>
              <a:t>descriptions </a:t>
            </a:r>
            <a:r>
              <a:rPr lang="en-US" sz="2800" dirty="0"/>
              <a:t>of the entities and their relationships </a:t>
            </a:r>
            <a:endParaRPr lang="en-US" sz="2800" dirty="0" smtClean="0"/>
          </a:p>
          <a:p>
            <a:pPr marL="346075" indent="-346075">
              <a:lnSpc>
                <a:spcPct val="90000"/>
              </a:lnSpc>
              <a:tabLst>
                <a:tab pos="342900" algn="l"/>
                <a:tab pos="742950" algn="l"/>
                <a:tab pos="914400" algn="l"/>
                <a:tab pos="1828800" algn="l"/>
                <a:tab pos="2743200" algn="l"/>
                <a:tab pos="3657600" algn="l"/>
                <a:tab pos="4572000" algn="l"/>
                <a:tab pos="5486400" algn="l"/>
                <a:tab pos="6400800" algn="l"/>
                <a:tab pos="7315200" algn="l"/>
              </a:tabLst>
            </a:pPr>
            <a:r>
              <a:rPr lang="en-US" sz="2800" dirty="0" smtClean="0"/>
              <a:t>To </a:t>
            </a:r>
            <a:r>
              <a:rPr lang="en-US" sz="2800" dirty="0"/>
              <a:t>enable </a:t>
            </a:r>
            <a:r>
              <a:rPr lang="en-US" sz="2800" b="1" dirty="0"/>
              <a:t>discovery, exchange, and reuse</a:t>
            </a:r>
            <a:r>
              <a:rPr lang="en-US" sz="2800" dirty="0"/>
              <a:t> of </a:t>
            </a:r>
            <a:r>
              <a:rPr lang="en-US" sz="2800" b="1" dirty="0"/>
              <a:t>data</a:t>
            </a:r>
            <a:r>
              <a:rPr lang="en-US" sz="2800" dirty="0"/>
              <a:t> and </a:t>
            </a:r>
            <a:r>
              <a:rPr lang="en-US" sz="2800" b="1" dirty="0"/>
              <a:t>knowledge</a:t>
            </a:r>
          </a:p>
        </p:txBody>
      </p:sp>
      <p:sp>
        <p:nvSpPr>
          <p:cNvPr id="3" name="Slide Number Placehold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591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p:cNvPicPr>
            <a:picLocks noChangeAspect="1"/>
          </p:cNvPicPr>
          <p:nvPr/>
        </p:nvPicPr>
        <p:blipFill>
          <a:blip r:embed="rId2"/>
          <a:stretch>
            <a:fillRect/>
          </a:stretch>
        </p:blipFill>
        <p:spPr>
          <a:xfrm>
            <a:off x="843998" y="3762871"/>
            <a:ext cx="2819400" cy="2970574"/>
          </a:xfrm>
          <a:prstGeom prst="rect">
            <a:avLst/>
          </a:prstGeom>
        </p:spPr>
      </p:pic>
      <p:pic>
        <p:nvPicPr>
          <p:cNvPr id="6" name="Picture 5"/>
          <p:cNvPicPr>
            <a:picLocks noChangeAspect="1"/>
          </p:cNvPicPr>
          <p:nvPr/>
        </p:nvPicPr>
        <p:blipFill>
          <a:blip r:embed="rId3"/>
          <a:stretch>
            <a:fillRect/>
          </a:stretch>
        </p:blipFill>
        <p:spPr>
          <a:xfrm>
            <a:off x="3886200" y="3762871"/>
            <a:ext cx="2587761" cy="2960513"/>
          </a:xfrm>
          <a:prstGeom prst="rect">
            <a:avLst/>
          </a:prstGeom>
        </p:spPr>
      </p:pic>
      <p:pic>
        <p:nvPicPr>
          <p:cNvPr id="7" name="Picture 6"/>
          <p:cNvPicPr>
            <a:picLocks noChangeAspect="1"/>
          </p:cNvPicPr>
          <p:nvPr/>
        </p:nvPicPr>
        <p:blipFill>
          <a:blip r:embed="rId4"/>
          <a:stretch>
            <a:fillRect/>
          </a:stretch>
        </p:blipFill>
        <p:spPr>
          <a:xfrm>
            <a:off x="236883" y="57937"/>
            <a:ext cx="6786770" cy="2204720"/>
          </a:xfrm>
          <a:prstGeom prst="rect">
            <a:avLst/>
          </a:prstGeom>
        </p:spPr>
      </p:pic>
      <p:pic>
        <p:nvPicPr>
          <p:cNvPr id="8" name="Picture 7"/>
          <p:cNvPicPr>
            <a:picLocks noChangeAspect="1"/>
          </p:cNvPicPr>
          <p:nvPr/>
        </p:nvPicPr>
        <p:blipFill>
          <a:blip r:embed="rId5"/>
          <a:stretch>
            <a:fillRect/>
          </a:stretch>
        </p:blipFill>
        <p:spPr>
          <a:xfrm>
            <a:off x="236883" y="2262657"/>
            <a:ext cx="4276725" cy="1285875"/>
          </a:xfrm>
          <a:prstGeom prst="rect">
            <a:avLst/>
          </a:prstGeom>
        </p:spPr>
      </p:pic>
    </p:spTree>
    <p:extLst>
      <p:ext uri="{BB962C8B-B14F-4D97-AF65-F5344CB8AC3E}">
        <p14:creationId xmlns:p14="http://schemas.microsoft.com/office/powerpoint/2010/main" val="7874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18" name="CustomShape 2"/>
          <p:cNvSpPr/>
          <p:nvPr/>
        </p:nvSpPr>
        <p:spPr>
          <a:xfrm>
            <a:off x="457200" y="1523880"/>
            <a:ext cx="4266360" cy="464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SNOMED-CT (Clinical Terms) ontology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in healthcare systems of more than 15 countries, including Australia, Canada, Denmark, Spain, Sweden and the UK</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by major US providers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ontology provides common vocabulary for recording clinical data</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324,129 classes</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p:txBody>
      </p:sp>
      <p:pic>
        <p:nvPicPr>
          <p:cNvPr id="419" name="Picture 2"/>
          <p:cNvPicPr/>
          <p:nvPr/>
        </p:nvPicPr>
        <p:blipFill>
          <a:blip r:embed="rId2"/>
          <a:stretch/>
        </p:blipFill>
        <p:spPr>
          <a:xfrm>
            <a:off x="4621320" y="1549440"/>
            <a:ext cx="4521960" cy="3479040"/>
          </a:xfrm>
          <a:prstGeom prst="rect">
            <a:avLst/>
          </a:prstGeom>
          <a:ln>
            <a:noFill/>
          </a:ln>
        </p:spPr>
      </p:pic>
      <p:sp>
        <p:nvSpPr>
          <p:cNvPr id="42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B33808-D64D-4971-9FB9-CAFFE3DB1489}" type="slidenum">
              <a:rPr lang="en-US" sz="1200" b="0" strike="noStrike" spc="-1">
                <a:solidFill>
                  <a:srgbClr val="8B8B8B"/>
                </a:solidFill>
                <a:uFill>
                  <a:solidFill>
                    <a:srgbClr val="FFFFFF"/>
                  </a:solidFill>
                </a:uFill>
                <a:latin typeface="Calibri"/>
              </a:rPr>
              <a:t>41</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23" name="CustomShape 2"/>
          <p:cNvSpPr/>
          <p:nvPr/>
        </p:nvSpPr>
        <p:spPr>
          <a:xfrm>
            <a:off x="457200" y="4114800"/>
            <a:ext cx="8228880" cy="20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Pattern based knowledge capture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Requires some training and an information system to implement</a:t>
            </a:r>
            <a:endParaRPr lang="en-US" sz="1800" b="0" strike="noStrike" spc="-1">
              <a:solidFill>
                <a:srgbClr val="000000"/>
              </a:solidFill>
              <a:uFill>
                <a:solidFill>
                  <a:srgbClr val="FFFFFF"/>
                </a:solidFill>
              </a:uFill>
              <a:latin typeface="Arial"/>
            </a:endParaRPr>
          </a:p>
        </p:txBody>
      </p:sp>
      <p:pic>
        <p:nvPicPr>
          <p:cNvPr id="424" name="Picture 3"/>
          <p:cNvPicPr/>
          <p:nvPr/>
        </p:nvPicPr>
        <p:blipFill>
          <a:blip r:embed="rId2"/>
          <a:stretch/>
        </p:blipFill>
        <p:spPr>
          <a:xfrm>
            <a:off x="-12600" y="1371600"/>
            <a:ext cx="9141840" cy="1940760"/>
          </a:xfrm>
          <a:prstGeom prst="rect">
            <a:avLst/>
          </a:prstGeom>
          <a:ln>
            <a:noFill/>
          </a:ln>
        </p:spPr>
      </p:pic>
      <p:sp>
        <p:nvSpPr>
          <p:cNvPr id="42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79A83AD-B4B8-49A9-954C-CF65B751EF27}" type="slidenum">
              <a:rPr lang="en-US" sz="1200" b="0" strike="noStrike" spc="-1">
                <a:solidFill>
                  <a:srgbClr val="8B8B8B"/>
                </a:solidFill>
                <a:uFill>
                  <a:solidFill>
                    <a:srgbClr val="FFFFFF"/>
                  </a:solidFill>
                </a:uFill>
                <a:latin typeface="Calibri"/>
              </a:rPr>
              <a:t>42</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ea typeface="ＭＳ Ｐゴシック"/>
              </a:rPr>
              <a:t>SNOMED - Verification</a:t>
            </a:r>
            <a:endParaRPr lang="en-US" sz="1800" b="0" strike="noStrike" spc="-1">
              <a:solidFill>
                <a:srgbClr val="000000"/>
              </a:solidFill>
              <a:uFill>
                <a:solidFill>
                  <a:srgbClr val="FFFFFF"/>
                </a:solidFill>
              </a:uFill>
              <a:latin typeface="Arial"/>
            </a:endParaRPr>
          </a:p>
        </p:txBody>
      </p:sp>
      <p:sp>
        <p:nvSpPr>
          <p:cNvPr id="428" name="CustomShape 2"/>
          <p:cNvSpPr/>
          <p:nvPr/>
        </p:nvSpPr>
        <p:spPr>
          <a:xfrm>
            <a:off x="457200" y="129456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10000"/>
              </a:lnSpc>
              <a:spcBef>
                <a:spcPts val="320"/>
              </a:spcBef>
              <a:buClr>
                <a:srgbClr val="000090"/>
              </a:buClr>
              <a:buFont typeface="Arial"/>
              <a:buChar char="•"/>
            </a:pPr>
            <a:r>
              <a:rPr lang="en-US" sz="1600" b="1" strike="noStrike" spc="-1">
                <a:solidFill>
                  <a:srgbClr val="000090"/>
                </a:solidFill>
                <a:uFill>
                  <a:solidFill>
                    <a:srgbClr val="FFFFFF"/>
                  </a:solidFill>
                </a:uFill>
                <a:latin typeface="Calibri"/>
                <a:ea typeface="ＭＳ Ｐゴシック"/>
              </a:rPr>
              <a:t>Kaiser Permanente</a:t>
            </a:r>
            <a:r>
              <a:rPr lang="en-US" sz="1600" b="0" strike="noStrike" spc="-1">
                <a:solidFill>
                  <a:srgbClr val="000000"/>
                </a:solidFill>
                <a:uFill>
                  <a:solidFill>
                    <a:srgbClr val="FFFFFF"/>
                  </a:solidFill>
                </a:uFill>
                <a:latin typeface="Calibri"/>
                <a:ea typeface="ＭＳ Ｐゴシック"/>
              </a:rPr>
              <a:t> extended SNOMED to express, e.g.:</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non-viral pneumonia</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negation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infectious pneumonia</a:t>
            </a:r>
            <a:r>
              <a:rPr lang="en-US" sz="1600" b="0" strike="noStrike" spc="-1">
                <a:solidFill>
                  <a:srgbClr val="000000"/>
                </a:solidFill>
                <a:uFill>
                  <a:solidFill>
                    <a:srgbClr val="FFFFFF"/>
                  </a:solidFill>
                </a:uFill>
                <a:latin typeface="Calibri"/>
                <a:ea typeface="ＭＳ Ｐゴシック"/>
              </a:rPr>
              <a:t> is caused by a </a:t>
            </a: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or a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disjunction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double pneumonia</a:t>
            </a:r>
            <a:r>
              <a:rPr lang="en-US" sz="1600" b="0" strike="noStrike" spc="-1">
                <a:solidFill>
                  <a:srgbClr val="000000"/>
                </a:solidFill>
                <a:uFill>
                  <a:solidFill>
                    <a:srgbClr val="FFFFFF"/>
                  </a:solidFill>
                </a:uFill>
                <a:latin typeface="Calibri"/>
                <a:ea typeface="ＭＳ Ｐゴシック"/>
              </a:rPr>
              <a:t> occurs in </a:t>
            </a:r>
            <a:r>
              <a:rPr lang="en-US" sz="1600" b="0" strike="noStrike" spc="-1">
                <a:solidFill>
                  <a:srgbClr val="0000FF"/>
                </a:solidFill>
                <a:uFill>
                  <a:solidFill>
                    <a:srgbClr val="FFFFFF"/>
                  </a:solidFill>
                </a:uFill>
                <a:latin typeface="Calibri"/>
                <a:ea typeface="ＭＳ Ｐゴシック"/>
              </a:rPr>
              <a:t>two </a:t>
            </a:r>
            <a:r>
              <a:rPr lang="en-US" sz="1600" b="0" i="1" strike="noStrike" spc="-1">
                <a:solidFill>
                  <a:srgbClr val="0000FF"/>
                </a:solidFill>
                <a:uFill>
                  <a:solidFill>
                    <a:srgbClr val="FFFFFF"/>
                  </a:solidFill>
                </a:uFill>
                <a:latin typeface="Calibri"/>
                <a:ea typeface="ＭＳ Ｐゴシック"/>
              </a:rPr>
              <a:t>lungs</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cardinalities</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This is easy in </a:t>
            </a:r>
            <a:r>
              <a:rPr lang="en-US" sz="1600" b="1" strike="noStrike" spc="-1">
                <a:solidFill>
                  <a:srgbClr val="000090"/>
                </a:solidFill>
                <a:uFill>
                  <a:solidFill>
                    <a:srgbClr val="FFFFFF"/>
                  </a:solidFill>
                </a:uFill>
                <a:latin typeface="Calibri"/>
                <a:ea typeface="ＭＳ Ｐゴシック"/>
              </a:rPr>
              <a:t>SNOMED-OWL</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but reasoner failed to find expected </a:t>
            </a:r>
            <a:r>
              <a:rPr lang="en-US" sz="1600" b="1" strike="noStrike" spc="-1">
                <a:solidFill>
                  <a:srgbClr val="000000"/>
                </a:solidFill>
                <a:uFill>
                  <a:solidFill>
                    <a:srgbClr val="FFFFFF"/>
                  </a:solidFill>
                </a:uFill>
                <a:latin typeface="Calibri"/>
                <a:ea typeface="ＭＳ Ｐゴシック"/>
              </a:rPr>
              <a:t>subsumptions</a:t>
            </a:r>
            <a:r>
              <a:rPr lang="en-US" sz="1600" b="0" strike="noStrike" spc="-1">
                <a:solidFill>
                  <a:srgbClr val="000000"/>
                </a:solidFill>
                <a:uFill>
                  <a:solidFill>
                    <a:srgbClr val="FFFFFF"/>
                  </a:solidFill>
                </a:uFill>
                <a:latin typeface="Calibri"/>
                <a:ea typeface="ＭＳ Ｐゴシック"/>
              </a:rPr>
              <a:t>, e.g., that </a:t>
            </a:r>
            <a:r>
              <a:rPr lang="en-US" sz="1600" b="0" i="1" strike="noStrike" spc="-1">
                <a:solidFill>
                  <a:srgbClr val="0000FF"/>
                </a:solidFill>
                <a:uFill>
                  <a:solidFill>
                    <a:srgbClr val="FFFFFF"/>
                  </a:solidFill>
                </a:uFill>
                <a:latin typeface="Calibri"/>
                <a:ea typeface="ＭＳ Ｐゴシック"/>
              </a:rPr>
              <a:t>bacterial pneumonia</a:t>
            </a:r>
            <a:r>
              <a:rPr lang="en-US" sz="1600" b="0" strike="noStrike" spc="-1">
                <a:solidFill>
                  <a:srgbClr val="000000"/>
                </a:solidFill>
                <a:uFill>
                  <a:solidFill>
                    <a:srgbClr val="FFFFFF"/>
                  </a:solidFill>
                </a:uFill>
                <a:latin typeface="Calibri"/>
                <a:ea typeface="ＭＳ Ｐゴシック"/>
              </a:rPr>
              <a:t> is a kind of </a:t>
            </a:r>
            <a:r>
              <a:rPr lang="en-US" sz="1600" b="0" i="1" strike="noStrike" spc="-1">
                <a:solidFill>
                  <a:srgbClr val="0000FF"/>
                </a:solidFill>
                <a:uFill>
                  <a:solidFill>
                    <a:srgbClr val="FFFFFF"/>
                  </a:solidFill>
                </a:uFill>
                <a:latin typeface="Calibri"/>
                <a:ea typeface="ＭＳ Ｐゴシック"/>
              </a:rPr>
              <a:t>non-viral pneumonia</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Ontology </a:t>
            </a:r>
            <a:r>
              <a:rPr lang="en-US" sz="1600" b="1" strike="noStrike" spc="-1">
                <a:solidFill>
                  <a:srgbClr val="000090"/>
                </a:solidFill>
                <a:uFill>
                  <a:solidFill>
                    <a:srgbClr val="FFFFFF"/>
                  </a:solidFill>
                </a:uFill>
                <a:latin typeface="Calibri"/>
                <a:ea typeface="ＭＳ Ｐゴシック"/>
              </a:rPr>
              <a:t>under-constrained</a:t>
            </a:r>
            <a:r>
              <a:rPr lang="en-US" sz="1600" b="0" strike="noStrike" spc="-1">
                <a:solidFill>
                  <a:srgbClr val="000000"/>
                </a:solidFill>
                <a:uFill>
                  <a:solidFill>
                    <a:srgbClr val="FFFFFF"/>
                  </a:solidFill>
                </a:uFill>
                <a:latin typeface="Calibri"/>
                <a:ea typeface="ＭＳ Ｐゴシック"/>
              </a:rPr>
              <a:t>: need to add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axioms</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must be disjoint</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Adding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led to </a:t>
            </a:r>
            <a:r>
              <a:rPr lang="en-US" sz="1600" b="1" strike="noStrike" spc="-1">
                <a:solidFill>
                  <a:srgbClr val="000090"/>
                </a:solidFill>
                <a:uFill>
                  <a:solidFill>
                    <a:srgbClr val="FFFFFF"/>
                  </a:solidFill>
                </a:uFill>
                <a:latin typeface="Calibri"/>
                <a:ea typeface="ＭＳ Ｐゴシック"/>
              </a:rPr>
              <a:t>surprising results</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many classes become inconsistent, e.g., </a:t>
            </a:r>
            <a:r>
              <a:rPr lang="en-US" sz="1600" b="0" i="1" strike="noStrike" spc="-1">
                <a:solidFill>
                  <a:srgbClr val="0000FF"/>
                </a:solidFill>
                <a:uFill>
                  <a:solidFill>
                    <a:srgbClr val="FFFFFF"/>
                  </a:solidFill>
                </a:uFill>
                <a:latin typeface="Calibri"/>
                <a:ea typeface="ＭＳ Ｐゴシック"/>
              </a:rPr>
              <a:t>percutanious embolization of hepatic artery using fluoroscopy guidance</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Cause of </a:t>
            </a:r>
            <a:r>
              <a:rPr lang="en-US" sz="1600" b="1" strike="noStrike" spc="-1">
                <a:solidFill>
                  <a:srgbClr val="000090"/>
                </a:solidFill>
                <a:uFill>
                  <a:solidFill>
                    <a:srgbClr val="FFFFFF"/>
                  </a:solidFill>
                </a:uFill>
                <a:latin typeface="Calibri"/>
                <a:ea typeface="ＭＳ Ｐゴシック"/>
              </a:rPr>
              <a:t>inconsistencies</a:t>
            </a:r>
            <a:r>
              <a:rPr lang="en-US" sz="1600" b="0" strike="noStrike" spc="-1">
                <a:solidFill>
                  <a:srgbClr val="000000"/>
                </a:solidFill>
                <a:uFill>
                  <a:solidFill>
                    <a:srgbClr val="FFFFFF"/>
                  </a:solidFill>
                </a:uFill>
                <a:latin typeface="Calibri"/>
                <a:ea typeface="ＭＳ Ｐゴシック"/>
              </a:rPr>
              <a:t> identified in the class </a:t>
            </a:r>
            <a:r>
              <a:rPr lang="en-US" sz="1600" b="0" i="1" strike="noStrike" spc="-1">
                <a:solidFill>
                  <a:srgbClr val="0000FF"/>
                </a:solidFill>
                <a:uFill>
                  <a:solidFill>
                    <a:srgbClr val="FFFFFF"/>
                  </a:solidFill>
                </a:uFill>
                <a:latin typeface="Calibri"/>
                <a:ea typeface="ＭＳ Ｐゴシック"/>
              </a:rPr>
              <a:t>groin</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asserted to be subclass of both </a:t>
            </a:r>
            <a:r>
              <a:rPr lang="en-US" sz="1600" b="0" i="1" strike="noStrike" spc="-1">
                <a:solidFill>
                  <a:srgbClr val="0000FF"/>
                </a:solidFill>
                <a:uFill>
                  <a:solidFill>
                    <a:srgbClr val="FFFFFF"/>
                  </a:solidFill>
                </a:uFill>
                <a:latin typeface="Calibri"/>
                <a:ea typeface="ＭＳ Ｐゴシック"/>
              </a:rPr>
              <a:t>abdomen</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abdomen</a:t>
            </a:r>
            <a:r>
              <a:rPr lang="en-US" sz="1600" b="0" i="1"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r>
              <a:rPr lang="en-US" sz="1600" b="0" i="1" strike="noStrike" spc="-1">
                <a:solidFill>
                  <a:srgbClr val="000000"/>
                </a:solidFill>
                <a:uFill>
                  <a:solidFill>
                    <a:srgbClr val="FFFFFF"/>
                  </a:solidFill>
                </a:uFill>
                <a:latin typeface="Calibri"/>
                <a:ea typeface="ＭＳ Ｐゴシック"/>
              </a:rPr>
              <a:t> </a:t>
            </a:r>
            <a:r>
              <a:rPr lang="en-US" sz="1600" b="0" strike="noStrike" spc="-1">
                <a:solidFill>
                  <a:srgbClr val="000000"/>
                </a:solidFill>
                <a:uFill>
                  <a:solidFill>
                    <a:srgbClr val="FFFFFF"/>
                  </a:solidFill>
                </a:uFill>
                <a:latin typeface="Calibri"/>
                <a:ea typeface="ＭＳ Ｐゴシック"/>
              </a:rPr>
              <a:t>are disjoint</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modelling of </a:t>
            </a: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(and other similar “junction” regions) identified as incorrect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3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CAF1CB2-FC59-4B66-BBCD-A9E2C597BC1F}" type="slidenum">
              <a:rPr lang="en-US" sz="1200" b="0" strike="noStrike" spc="-1">
                <a:solidFill>
                  <a:srgbClr val="8B8B8B"/>
                </a:solidFill>
                <a:uFill>
                  <a:solidFill>
                    <a:srgbClr val="FFFFFF"/>
                  </a:solidFill>
                </a:uFill>
                <a:latin typeface="Calibri"/>
              </a:rPr>
              <a:t>43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7616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lstStyle/>
          <a:p>
            <a:pPr marL="0" indent="0">
              <a:buNone/>
            </a:pPr>
            <a:r>
              <a:rPr lang="en-CA" sz="2400" dirty="0" err="1"/>
              <a:t>hasPet</a:t>
            </a:r>
            <a:r>
              <a:rPr lang="en-CA" sz="2400" dirty="0"/>
              <a:t> some </a:t>
            </a:r>
            <a:r>
              <a:rPr lang="en-CA" sz="2400" dirty="0" err="1"/>
              <a:t>owl:Thing</a:t>
            </a:r>
            <a:r>
              <a:rPr lang="en-CA" sz="2400" dirty="0"/>
              <a:t> </a:t>
            </a:r>
            <a:r>
              <a:rPr lang="en-CA" sz="2400" dirty="0" err="1"/>
              <a:t>subClassOf</a:t>
            </a:r>
            <a:r>
              <a:rPr lang="en-CA" sz="2400" dirty="0"/>
              <a:t> Human</a:t>
            </a:r>
          </a:p>
          <a:p>
            <a:pPr marL="0" indent="0">
              <a:buNone/>
            </a:pPr>
            <a:r>
              <a:rPr lang="en-CA" sz="2400" dirty="0"/>
              <a:t>Phoenix </a:t>
            </a:r>
            <a:r>
              <a:rPr lang="en-CA" sz="2400" dirty="0" err="1"/>
              <a:t>subClassOf</a:t>
            </a:r>
            <a:r>
              <a:rPr lang="en-CA" sz="2400" dirty="0"/>
              <a:t> </a:t>
            </a:r>
            <a:r>
              <a:rPr lang="en-CA" sz="2400" dirty="0" err="1"/>
              <a:t>petOf</a:t>
            </a:r>
            <a:r>
              <a:rPr lang="en-CA" sz="2400" dirty="0"/>
              <a:t> only Wizard</a:t>
            </a:r>
          </a:p>
          <a:p>
            <a:pPr marL="0" indent="0">
              <a:buNone/>
            </a:pPr>
            <a:r>
              <a:rPr lang="en-CA" sz="2400" dirty="0" err="1"/>
              <a:t>HarryPotter</a:t>
            </a:r>
            <a:r>
              <a:rPr lang="en-CA" sz="2400" dirty="0"/>
              <a:t> </a:t>
            </a:r>
            <a:r>
              <a:rPr lang="en-CA" sz="2400" dirty="0" err="1"/>
              <a:t>instanceOf</a:t>
            </a:r>
            <a:r>
              <a:rPr lang="en-CA" sz="2400" dirty="0"/>
              <a:t> Wizard</a:t>
            </a:r>
          </a:p>
          <a:p>
            <a:pPr marL="0" indent="0">
              <a:buNone/>
            </a:pPr>
            <a:r>
              <a:rPr lang="en-CA" sz="2400" dirty="0" err="1"/>
              <a:t>DracoMalfoy</a:t>
            </a:r>
            <a:r>
              <a:rPr lang="en-CA" sz="2400" dirty="0"/>
              <a:t> </a:t>
            </a:r>
            <a:r>
              <a:rPr lang="en-CA" sz="2400" dirty="0" err="1"/>
              <a:t>instanceOf</a:t>
            </a:r>
            <a:r>
              <a:rPr lang="en-CA" sz="2400" dirty="0"/>
              <a:t> Wizard</a:t>
            </a:r>
          </a:p>
          <a:p>
            <a:pPr marL="0" indent="0">
              <a:buNone/>
            </a:pPr>
            <a:r>
              <a:rPr lang="en-CA" sz="2400" dirty="0" err="1"/>
              <a:t>HarryPotter</a:t>
            </a:r>
            <a:r>
              <a:rPr lang="en-CA" sz="2400" dirty="0"/>
              <a:t> </a:t>
            </a:r>
            <a:r>
              <a:rPr lang="en-CA" sz="2400" dirty="0" err="1"/>
              <a:t>hasFriend</a:t>
            </a:r>
            <a:r>
              <a:rPr lang="en-CA" sz="2400" dirty="0"/>
              <a:t> </a:t>
            </a:r>
            <a:r>
              <a:rPr lang="en-CA" sz="2400" dirty="0" err="1"/>
              <a:t>RonWeasly</a:t>
            </a:r>
            <a:endParaRPr lang="en-CA" sz="2400" dirty="0"/>
          </a:p>
          <a:p>
            <a:pPr marL="0" indent="0">
              <a:buNone/>
            </a:pPr>
            <a:r>
              <a:rPr lang="en-CA" sz="2400" dirty="0" err="1"/>
              <a:t>HarryPotter</a:t>
            </a:r>
            <a:r>
              <a:rPr lang="en-CA" sz="2400" dirty="0"/>
              <a:t> </a:t>
            </a:r>
            <a:r>
              <a:rPr lang="en-CA" sz="2400" dirty="0" err="1"/>
              <a:t>hasFriend</a:t>
            </a:r>
            <a:r>
              <a:rPr lang="en-CA" sz="2400" dirty="0"/>
              <a:t> </a:t>
            </a:r>
            <a:r>
              <a:rPr lang="en-CA" sz="2400" dirty="0" err="1"/>
              <a:t>HermioneGranger</a:t>
            </a:r>
            <a:endParaRPr lang="en-CA" sz="2400" dirty="0"/>
          </a:p>
          <a:p>
            <a:pPr marL="0" indent="0">
              <a:buNone/>
            </a:pPr>
            <a:r>
              <a:rPr lang="en-CA" sz="2400" dirty="0" err="1"/>
              <a:t>HarryPotter</a:t>
            </a:r>
            <a:r>
              <a:rPr lang="en-CA" sz="2400" dirty="0"/>
              <a:t> </a:t>
            </a:r>
            <a:r>
              <a:rPr lang="en-CA" sz="2400" dirty="0" err="1"/>
              <a:t>hasPet</a:t>
            </a:r>
            <a:r>
              <a:rPr lang="en-CA" sz="2400" dirty="0"/>
              <a:t> Hedwig</a:t>
            </a:r>
          </a:p>
          <a:p>
            <a:pPr marL="0" indent="0">
              <a:buNone/>
            </a:pPr>
            <a:endParaRPr lang="en-CA" sz="2400" dirty="0"/>
          </a:p>
          <a:p>
            <a:pPr marL="0" indent="0">
              <a:buNone/>
            </a:pPr>
            <a:r>
              <a:rPr lang="en-CA" sz="2400" b="1" dirty="0"/>
              <a:t>Is </a:t>
            </a:r>
            <a:r>
              <a:rPr lang="en-CA" sz="2400" b="1" dirty="0" err="1"/>
              <a:t>DracoMalfoy</a:t>
            </a:r>
            <a:r>
              <a:rPr lang="en-CA" sz="2400" b="1" dirty="0"/>
              <a:t> a friend of </a:t>
            </a:r>
            <a:r>
              <a:rPr lang="en-CA" sz="2400" b="1" dirty="0" err="1"/>
              <a:t>HarryPotter</a:t>
            </a:r>
            <a:r>
              <a:rPr lang="en-CA" sz="2400" b="1" dirty="0"/>
              <a:t>?</a:t>
            </a:r>
          </a:p>
          <a:p>
            <a:pPr marL="0" indent="0">
              <a:buNone/>
            </a:pPr>
            <a:endParaRPr lang="en-CA" sz="2400" dirty="0"/>
          </a:p>
        </p:txBody>
      </p:sp>
      <p:sp>
        <p:nvSpPr>
          <p:cNvPr id="4" name="CustomShape 4">
            <a:extLst>
              <a:ext uri="{FF2B5EF4-FFF2-40B4-BE49-F238E27FC236}">
                <a16:creationId xmlns:a16="http://schemas.microsoft.com/office/drawing/2014/main" id="{D7AA1ECF-99F5-417A-AA00-5C71B838D720}"/>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44</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3470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normAutofit fontScale="92500" lnSpcReduction="10000"/>
          </a:bodyPr>
          <a:lstStyle/>
          <a:p>
            <a:pPr marL="0" indent="0">
              <a:buNone/>
            </a:pPr>
            <a:r>
              <a:rPr lang="en-CA" sz="2400" dirty="0" err="1"/>
              <a:t>hasPet</a:t>
            </a:r>
            <a:r>
              <a:rPr lang="en-CA" sz="2400" dirty="0"/>
              <a:t> some </a:t>
            </a:r>
            <a:r>
              <a:rPr lang="en-CA" sz="2400" dirty="0" err="1"/>
              <a:t>owl:Thing</a:t>
            </a:r>
            <a:r>
              <a:rPr lang="en-CA" sz="2400" dirty="0"/>
              <a:t> </a:t>
            </a:r>
            <a:r>
              <a:rPr lang="en-CA" sz="2400" dirty="0" err="1"/>
              <a:t>subClassOf</a:t>
            </a:r>
            <a:r>
              <a:rPr lang="en-CA" sz="2400" dirty="0"/>
              <a:t> :Human</a:t>
            </a:r>
          </a:p>
          <a:p>
            <a:pPr marL="0" indent="0">
              <a:buNone/>
            </a:pPr>
            <a:r>
              <a:rPr lang="en-CA" sz="2400" dirty="0"/>
              <a:t>Phoenix </a:t>
            </a:r>
            <a:r>
              <a:rPr lang="en-CA" sz="2400" dirty="0" err="1"/>
              <a:t>subClassOf</a:t>
            </a:r>
            <a:r>
              <a:rPr lang="en-CA" sz="2400" dirty="0"/>
              <a:t>: </a:t>
            </a:r>
            <a:r>
              <a:rPr lang="en-CA" sz="2400" dirty="0" err="1"/>
              <a:t>petOf</a:t>
            </a:r>
            <a:r>
              <a:rPr lang="en-CA" sz="2400" dirty="0"/>
              <a:t> only Wizard</a:t>
            </a:r>
          </a:p>
          <a:p>
            <a:pPr marL="0" indent="0">
              <a:buNone/>
            </a:pPr>
            <a:r>
              <a:rPr lang="en-CA" sz="2400" dirty="0" err="1"/>
              <a:t>HarryPotter</a:t>
            </a:r>
            <a:r>
              <a:rPr lang="en-CA" sz="2400" dirty="0"/>
              <a:t> </a:t>
            </a:r>
            <a:r>
              <a:rPr lang="en-CA" sz="2400" dirty="0" err="1"/>
              <a:t>instanceOf</a:t>
            </a:r>
            <a:r>
              <a:rPr lang="en-CA" sz="2400" dirty="0"/>
              <a:t> Wizard</a:t>
            </a:r>
          </a:p>
          <a:p>
            <a:pPr marL="0" indent="0">
              <a:buNone/>
            </a:pPr>
            <a:r>
              <a:rPr lang="en-CA" sz="2400" dirty="0" err="1"/>
              <a:t>DracoMalfoy</a:t>
            </a:r>
            <a:r>
              <a:rPr lang="en-CA" sz="2400" dirty="0"/>
              <a:t> </a:t>
            </a:r>
            <a:r>
              <a:rPr lang="en-CA" sz="2400" dirty="0" err="1"/>
              <a:t>instanceOf</a:t>
            </a:r>
            <a:r>
              <a:rPr lang="en-CA" sz="2400" dirty="0"/>
              <a:t> Wizard</a:t>
            </a:r>
          </a:p>
          <a:p>
            <a:pPr marL="0" indent="0">
              <a:buNone/>
            </a:pPr>
            <a:r>
              <a:rPr lang="en-CA" sz="2400" dirty="0" err="1"/>
              <a:t>HarryPotter</a:t>
            </a:r>
            <a:r>
              <a:rPr lang="en-CA" sz="2400" dirty="0"/>
              <a:t> </a:t>
            </a:r>
            <a:r>
              <a:rPr lang="en-CA" sz="2400" dirty="0" err="1"/>
              <a:t>hasFriend</a:t>
            </a:r>
            <a:r>
              <a:rPr lang="en-CA" sz="2400" dirty="0"/>
              <a:t> </a:t>
            </a:r>
            <a:r>
              <a:rPr lang="en-CA" sz="2400" dirty="0" err="1"/>
              <a:t>RonWeasly</a:t>
            </a:r>
            <a:endParaRPr lang="en-CA" sz="2400" dirty="0"/>
          </a:p>
          <a:p>
            <a:pPr marL="0" indent="0">
              <a:buNone/>
            </a:pPr>
            <a:r>
              <a:rPr lang="en-CA" sz="2400" dirty="0" err="1"/>
              <a:t>HarryPotter</a:t>
            </a:r>
            <a:r>
              <a:rPr lang="en-CA" sz="2400" dirty="0"/>
              <a:t> </a:t>
            </a:r>
            <a:r>
              <a:rPr lang="en-CA" sz="2400" dirty="0" err="1"/>
              <a:t>hasFriend</a:t>
            </a:r>
            <a:r>
              <a:rPr lang="en-CA" sz="2400" dirty="0"/>
              <a:t> </a:t>
            </a:r>
            <a:r>
              <a:rPr lang="en-CA" sz="2400" dirty="0" err="1"/>
              <a:t>HermioneGranger</a:t>
            </a:r>
            <a:endParaRPr lang="en-CA" sz="2400" dirty="0"/>
          </a:p>
          <a:p>
            <a:pPr marL="0" indent="0">
              <a:buNone/>
            </a:pPr>
            <a:r>
              <a:rPr lang="en-CA" sz="2400" dirty="0" err="1"/>
              <a:t>HarryPotter</a:t>
            </a:r>
            <a:r>
              <a:rPr lang="en-CA" sz="2400" dirty="0"/>
              <a:t> </a:t>
            </a:r>
            <a:r>
              <a:rPr lang="en-CA" sz="2400" dirty="0" err="1"/>
              <a:t>hasPet</a:t>
            </a:r>
            <a:r>
              <a:rPr lang="en-CA" sz="2400" dirty="0"/>
              <a:t> Hedwig</a:t>
            </a:r>
          </a:p>
          <a:p>
            <a:pPr marL="0" indent="0">
              <a:buNone/>
            </a:pPr>
            <a:endParaRPr lang="en-CA" sz="2400" dirty="0"/>
          </a:p>
          <a:p>
            <a:pPr marL="0" indent="0">
              <a:buNone/>
            </a:pPr>
            <a:r>
              <a:rPr lang="en-CA" sz="2400" b="1" dirty="0"/>
              <a:t>Is Draco a friend of Harry Potter?</a:t>
            </a:r>
          </a:p>
          <a:p>
            <a:pPr marL="0" indent="0">
              <a:buNone/>
            </a:pPr>
            <a:r>
              <a:rPr lang="en-CA" sz="2400" dirty="0"/>
              <a:t> -&gt; we do not know.  No -&gt; DB closed reasoning</a:t>
            </a:r>
          </a:p>
          <a:p>
            <a:pPr marL="0" indent="0">
              <a:buNone/>
            </a:pPr>
            <a:endParaRPr lang="en-CA" sz="2400" dirty="0"/>
          </a:p>
        </p:txBody>
      </p:sp>
      <p:sp>
        <p:nvSpPr>
          <p:cNvPr id="4" name="CustomShape 4">
            <a:extLst>
              <a:ext uri="{FF2B5EF4-FFF2-40B4-BE49-F238E27FC236}">
                <a16:creationId xmlns:a16="http://schemas.microsoft.com/office/drawing/2014/main" id="{90C0428E-83AB-4824-876F-C53E7F1F8728}"/>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45</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4786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lstStyle/>
          <a:p>
            <a:pPr marL="0" indent="0">
              <a:buNone/>
            </a:pPr>
            <a:r>
              <a:rPr lang="en-CA" sz="2400" dirty="0" err="1"/>
              <a:t>hasPet</a:t>
            </a:r>
            <a:r>
              <a:rPr lang="en-CA" sz="2400" dirty="0"/>
              <a:t> some </a:t>
            </a:r>
            <a:r>
              <a:rPr lang="en-CA" sz="2400" dirty="0" err="1"/>
              <a:t>owl:Thing</a:t>
            </a:r>
            <a:r>
              <a:rPr lang="en-CA" sz="2400" dirty="0"/>
              <a:t> </a:t>
            </a:r>
            <a:r>
              <a:rPr lang="en-CA" sz="2400" b="1" dirty="0" err="1"/>
              <a:t>subClassOf</a:t>
            </a:r>
            <a:r>
              <a:rPr lang="en-CA" sz="2400" dirty="0"/>
              <a:t> Human</a:t>
            </a:r>
          </a:p>
          <a:p>
            <a:pPr marL="0" indent="0">
              <a:buNone/>
            </a:pPr>
            <a:r>
              <a:rPr lang="en-CA" sz="2400" dirty="0"/>
              <a:t>Phoenix </a:t>
            </a:r>
            <a:r>
              <a:rPr lang="en-CA" sz="2400" b="1" dirty="0" err="1"/>
              <a:t>subClassOf</a:t>
            </a:r>
            <a:r>
              <a:rPr lang="en-CA" sz="2400" dirty="0"/>
              <a:t> </a:t>
            </a:r>
            <a:r>
              <a:rPr lang="en-CA" sz="2400" dirty="0" err="1"/>
              <a:t>petOf</a:t>
            </a:r>
            <a:r>
              <a:rPr lang="en-CA" sz="2400" dirty="0"/>
              <a:t> only Wizard</a:t>
            </a:r>
          </a:p>
          <a:p>
            <a:pPr marL="0" indent="0">
              <a:buNone/>
            </a:pPr>
            <a:r>
              <a:rPr lang="en-CA" sz="2400" dirty="0" err="1"/>
              <a:t>isPetOf</a:t>
            </a:r>
            <a:r>
              <a:rPr lang="en-CA" sz="2400" dirty="0"/>
              <a:t> </a:t>
            </a:r>
            <a:r>
              <a:rPr lang="en-CA" sz="2400" b="1" dirty="0" err="1"/>
              <a:t>inverseOf</a:t>
            </a:r>
            <a:r>
              <a:rPr lang="en-CA" sz="2400" dirty="0"/>
              <a:t> </a:t>
            </a:r>
            <a:r>
              <a:rPr lang="en-CA" sz="2400" dirty="0" err="1"/>
              <a:t>hasPet</a:t>
            </a:r>
            <a:endParaRPr lang="en-CA" sz="2400" dirty="0"/>
          </a:p>
          <a:p>
            <a:pPr marL="0" indent="0">
              <a:buNone/>
            </a:pPr>
            <a:endParaRPr lang="en-CA" sz="2400" b="1" dirty="0"/>
          </a:p>
          <a:p>
            <a:pPr marL="0" indent="0">
              <a:buNone/>
            </a:pPr>
            <a:r>
              <a:rPr lang="en-CA" sz="2400" b="1" dirty="0"/>
              <a:t>facts:</a:t>
            </a:r>
          </a:p>
          <a:p>
            <a:pPr marL="0" indent="0">
              <a:buNone/>
            </a:pPr>
            <a:r>
              <a:rPr lang="en-CA" sz="2400" dirty="0"/>
              <a:t>Fawkes </a:t>
            </a:r>
            <a:r>
              <a:rPr lang="en-CA" sz="2400" dirty="0" err="1"/>
              <a:t>instanceOf</a:t>
            </a:r>
            <a:r>
              <a:rPr lang="en-CA" sz="2400" dirty="0"/>
              <a:t> Phoenix</a:t>
            </a:r>
          </a:p>
          <a:p>
            <a:pPr marL="0" indent="0">
              <a:buNone/>
            </a:pPr>
            <a:r>
              <a:rPr lang="en-CA" sz="2400" dirty="0"/>
              <a:t>Fawkes </a:t>
            </a:r>
            <a:r>
              <a:rPr lang="en-CA" sz="2400" dirty="0" err="1"/>
              <a:t>isPetOf</a:t>
            </a:r>
            <a:r>
              <a:rPr lang="en-CA" sz="2400" dirty="0"/>
              <a:t> </a:t>
            </a:r>
            <a:r>
              <a:rPr lang="en-CA" sz="2400" dirty="0" err="1"/>
              <a:t>DumbleDore</a:t>
            </a:r>
            <a:endParaRPr lang="en-CA" sz="2400" dirty="0"/>
          </a:p>
          <a:p>
            <a:pPr marL="0" indent="0">
              <a:buNone/>
            </a:pPr>
            <a:endParaRPr lang="en-CA" sz="2400" dirty="0"/>
          </a:p>
          <a:p>
            <a:pPr marL="0" indent="0">
              <a:buNone/>
            </a:pPr>
            <a:r>
              <a:rPr lang="en-CA" sz="2400" dirty="0"/>
              <a:t>What new facts do we entail?</a:t>
            </a:r>
          </a:p>
        </p:txBody>
      </p:sp>
      <p:sp>
        <p:nvSpPr>
          <p:cNvPr id="4" name="CustomShape 4">
            <a:extLst>
              <a:ext uri="{FF2B5EF4-FFF2-40B4-BE49-F238E27FC236}">
                <a16:creationId xmlns:a16="http://schemas.microsoft.com/office/drawing/2014/main" id="{7A995A55-0D52-4429-B710-97C82CAD7424}"/>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46</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0885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normAutofit fontScale="92500" lnSpcReduction="10000"/>
          </a:bodyPr>
          <a:lstStyle/>
          <a:p>
            <a:pPr marL="0" indent="0">
              <a:buNone/>
            </a:pPr>
            <a:r>
              <a:rPr lang="en-CA" sz="2400" dirty="0"/>
              <a:t>Fawkes </a:t>
            </a:r>
            <a:r>
              <a:rPr lang="en-CA" sz="2400" dirty="0" err="1"/>
              <a:t>isPetOf</a:t>
            </a:r>
            <a:r>
              <a:rPr lang="en-CA" sz="2400" dirty="0"/>
              <a:t> </a:t>
            </a:r>
            <a:r>
              <a:rPr lang="en-CA" sz="2400" dirty="0" err="1"/>
              <a:t>DumbleDore</a:t>
            </a:r>
            <a:endParaRPr lang="en-CA" sz="2400" dirty="0"/>
          </a:p>
          <a:p>
            <a:pPr marL="0" indent="0">
              <a:buNone/>
            </a:pPr>
            <a:r>
              <a:rPr lang="en-CA" sz="2400" dirty="0" err="1"/>
              <a:t>isPetOf</a:t>
            </a:r>
            <a:r>
              <a:rPr lang="en-CA" sz="2400" dirty="0"/>
              <a:t> </a:t>
            </a:r>
            <a:r>
              <a:rPr lang="en-CA" sz="2400" dirty="0" err="1"/>
              <a:t>inverseOf</a:t>
            </a:r>
            <a:r>
              <a:rPr lang="en-CA" sz="2400" dirty="0"/>
              <a:t> </a:t>
            </a:r>
            <a:r>
              <a:rPr lang="en-CA" sz="2400" dirty="0" err="1"/>
              <a:t>hasPet</a:t>
            </a:r>
            <a:endParaRPr lang="en-CA" sz="2400" dirty="0"/>
          </a:p>
          <a:p>
            <a:pPr marL="0" indent="0">
              <a:buNone/>
            </a:pPr>
            <a:r>
              <a:rPr lang="en-CA" sz="2400" dirty="0"/>
              <a:t>-&gt; </a:t>
            </a:r>
            <a:r>
              <a:rPr lang="en-CA" sz="2400" b="1" dirty="0" err="1"/>
              <a:t>DumbleDore</a:t>
            </a:r>
            <a:r>
              <a:rPr lang="en-CA" sz="2400" b="1" dirty="0"/>
              <a:t> </a:t>
            </a:r>
            <a:r>
              <a:rPr lang="en-CA" sz="2400" b="1" dirty="0" err="1"/>
              <a:t>hasPet</a:t>
            </a:r>
            <a:r>
              <a:rPr lang="en-CA" sz="2400" b="1" dirty="0"/>
              <a:t> Fawkes</a:t>
            </a:r>
          </a:p>
          <a:p>
            <a:pPr marL="0" indent="0">
              <a:buNone/>
            </a:pPr>
            <a:endParaRPr lang="en-CA" sz="2400" b="1" dirty="0"/>
          </a:p>
          <a:p>
            <a:pPr marL="0" indent="0">
              <a:buNone/>
            </a:pPr>
            <a:r>
              <a:rPr lang="en-CA" sz="2400" dirty="0" err="1"/>
              <a:t>hasPet</a:t>
            </a:r>
            <a:r>
              <a:rPr lang="en-CA" sz="2400" dirty="0"/>
              <a:t> some </a:t>
            </a:r>
            <a:r>
              <a:rPr lang="en-CA" sz="2400" dirty="0" err="1"/>
              <a:t>owl:Thing</a:t>
            </a:r>
            <a:r>
              <a:rPr lang="en-CA" sz="2400" dirty="0"/>
              <a:t> </a:t>
            </a:r>
            <a:r>
              <a:rPr lang="en-CA" sz="2400" dirty="0" err="1"/>
              <a:t>subClassOf</a:t>
            </a:r>
            <a:r>
              <a:rPr lang="en-CA" sz="2400" dirty="0"/>
              <a:t> Human</a:t>
            </a:r>
          </a:p>
          <a:p>
            <a:pPr marL="0" indent="0">
              <a:buNone/>
            </a:pPr>
            <a:r>
              <a:rPr lang="en-CA" sz="2400" dirty="0"/>
              <a:t>-&gt; </a:t>
            </a:r>
            <a:r>
              <a:rPr lang="en-CA" sz="2400" b="1" dirty="0" err="1"/>
              <a:t>DumbleDore</a:t>
            </a:r>
            <a:r>
              <a:rPr lang="en-CA" sz="2400" b="1" dirty="0"/>
              <a:t> </a:t>
            </a:r>
            <a:r>
              <a:rPr lang="en-CA" sz="2400" b="1" dirty="0" err="1"/>
              <a:t>instanceOf</a:t>
            </a:r>
            <a:r>
              <a:rPr lang="en-CA" sz="2400" b="1" dirty="0"/>
              <a:t> Human</a:t>
            </a:r>
          </a:p>
          <a:p>
            <a:pPr marL="0" indent="0">
              <a:buNone/>
            </a:pPr>
            <a:endParaRPr lang="en-CA" sz="2400" b="1" dirty="0"/>
          </a:p>
          <a:p>
            <a:pPr marL="0" indent="0">
              <a:buNone/>
            </a:pPr>
            <a:r>
              <a:rPr lang="en-CA" sz="2400" dirty="0"/>
              <a:t>Fawkes </a:t>
            </a:r>
            <a:r>
              <a:rPr lang="en-CA" sz="2400" dirty="0" err="1"/>
              <a:t>instanceOf</a:t>
            </a:r>
            <a:r>
              <a:rPr lang="en-CA" sz="2400" dirty="0"/>
              <a:t> Phoenix</a:t>
            </a:r>
          </a:p>
          <a:p>
            <a:pPr marL="0" indent="0">
              <a:buNone/>
            </a:pPr>
            <a:r>
              <a:rPr lang="en-CA" sz="2400" dirty="0"/>
              <a:t>Phoenix </a:t>
            </a:r>
            <a:r>
              <a:rPr lang="en-CA" sz="2400" dirty="0" err="1"/>
              <a:t>subClassOf</a:t>
            </a:r>
            <a:r>
              <a:rPr lang="en-CA" sz="2400" dirty="0"/>
              <a:t> </a:t>
            </a:r>
            <a:r>
              <a:rPr lang="en-CA" sz="2400" dirty="0" err="1"/>
              <a:t>petOf</a:t>
            </a:r>
            <a:r>
              <a:rPr lang="en-CA" sz="2400" dirty="0"/>
              <a:t> only Wizard</a:t>
            </a:r>
          </a:p>
          <a:p>
            <a:pPr marL="0" indent="0">
              <a:buNone/>
            </a:pPr>
            <a:r>
              <a:rPr lang="en-CA" sz="2400" dirty="0"/>
              <a:t>-&gt; </a:t>
            </a:r>
            <a:r>
              <a:rPr lang="en-CA" sz="2400" b="1" dirty="0"/>
              <a:t>Dumbledore </a:t>
            </a:r>
            <a:r>
              <a:rPr lang="en-CA" sz="2400" b="1" dirty="0" err="1"/>
              <a:t>instanceOf</a:t>
            </a:r>
            <a:r>
              <a:rPr lang="en-CA" sz="2400" b="1" dirty="0"/>
              <a:t> Wizard</a:t>
            </a:r>
          </a:p>
          <a:p>
            <a:pPr marL="0" indent="0">
              <a:buNone/>
            </a:pPr>
            <a:endParaRPr lang="en-CA" sz="2400" dirty="0"/>
          </a:p>
        </p:txBody>
      </p:sp>
      <p:sp>
        <p:nvSpPr>
          <p:cNvPr id="4" name="CustomShape 4">
            <a:extLst>
              <a:ext uri="{FF2B5EF4-FFF2-40B4-BE49-F238E27FC236}">
                <a16:creationId xmlns:a16="http://schemas.microsoft.com/office/drawing/2014/main" id="{AFDC9793-DCA4-4973-985C-8BBDA0CF39FB}"/>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47</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4158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Biomedicine</a:t>
            </a:r>
            <a:endParaRPr lang="en-US" b="1" dirty="0"/>
          </a:p>
        </p:txBody>
      </p:sp>
      <p:sp>
        <p:nvSpPr>
          <p:cNvPr id="4" name="Slide Number Placeholder 3"/>
          <p:cNvSpPr>
            <a:spLocks noGrp="1"/>
          </p:cNvSpPr>
          <p:nvPr>
            <p:ph type="sldNum" sz="quarter" idx="12"/>
          </p:nvPr>
        </p:nvSpPr>
        <p:spPr/>
        <p:txBody>
          <a:bodyPr/>
          <a:lstStyle/>
          <a:p>
            <a:fld id="{2582ACC2-38F0-41F7-837F-EF42E2ECEECF}" type="slidenum">
              <a:rPr lang="en-US" smtClean="0"/>
              <a:pPr/>
              <a:t>48</a:t>
            </a:fld>
            <a:endParaRPr lang="en-US"/>
          </a:p>
        </p:txBody>
      </p:sp>
    </p:spTree>
    <p:extLst>
      <p:ext uri="{BB962C8B-B14F-4D97-AF65-F5344CB8AC3E}">
        <p14:creationId xmlns:p14="http://schemas.microsoft.com/office/powerpoint/2010/main" val="9189428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2497666"/>
            <a:ext cx="8229600" cy="1143000"/>
          </a:xfrm>
        </p:spPr>
        <p:txBody>
          <a:bodyPr>
            <a:normAutofit fontScale="90000"/>
          </a:bodyPr>
          <a:lstStyle/>
          <a:p>
            <a:r>
              <a:rPr lang="en-US" b="1" dirty="0" smtClean="0"/>
              <a:t>Use of ontologies for the </a:t>
            </a:r>
            <a:br>
              <a:rPr lang="en-US" b="1" dirty="0" smtClean="0"/>
            </a:br>
            <a:r>
              <a:rPr lang="en-US" b="1" dirty="0" smtClean="0"/>
              <a:t>diagnosis of rare diseases</a:t>
            </a:r>
            <a:endParaRPr lang="en-US" b="1" dirty="0"/>
          </a:p>
        </p:txBody>
      </p:sp>
      <p:sp>
        <p:nvSpPr>
          <p:cNvPr id="4" name="Slide Number Placeholder 3"/>
          <p:cNvSpPr>
            <a:spLocks noGrp="1"/>
          </p:cNvSpPr>
          <p:nvPr>
            <p:ph type="sldNum" sz="quarter" idx="12"/>
          </p:nvPr>
        </p:nvSpPr>
        <p:spPr/>
        <p:txBody>
          <a:bodyPr/>
          <a:lstStyle/>
          <a:p>
            <a:fld id="{2582ACC2-38F0-41F7-837F-EF42E2ECEECF}" type="slidenum">
              <a:rPr lang="en-US" smtClean="0"/>
              <a:pPr/>
              <a:t>49</a:t>
            </a:fld>
            <a:endParaRPr lang="en-US"/>
          </a:p>
        </p:txBody>
      </p:sp>
    </p:spTree>
    <p:extLst>
      <p:ext uri="{BB962C8B-B14F-4D97-AF65-F5344CB8AC3E}">
        <p14:creationId xmlns:p14="http://schemas.microsoft.com/office/powerpoint/2010/main" val="3217881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dirty="0">
                <a:solidFill>
                  <a:srgbClr val="1F497D"/>
                </a:solidFill>
                <a:uFill>
                  <a:solidFill>
                    <a:srgbClr val="FFFFFF"/>
                  </a:solidFill>
                </a:uFill>
                <a:latin typeface="Calibri"/>
              </a:rPr>
              <a:t>Early </a:t>
            </a:r>
            <a:r>
              <a:rPr lang="en-US" sz="4400" b="1" spc="-1" dirty="0" err="1" smtClean="0">
                <a:solidFill>
                  <a:srgbClr val="1F497D"/>
                </a:solidFill>
                <a:uFill>
                  <a:solidFill>
                    <a:srgbClr val="FFFFFF"/>
                  </a:solidFill>
                </a:uFill>
                <a:latin typeface="Calibri"/>
              </a:rPr>
              <a:t>O</a:t>
            </a:r>
            <a:r>
              <a:rPr lang="en-US" sz="4400" b="1" strike="noStrike" spc="-1" dirty="0" err="1" smtClean="0">
                <a:solidFill>
                  <a:srgbClr val="1F497D"/>
                </a:solidFill>
                <a:uFill>
                  <a:solidFill>
                    <a:srgbClr val="FFFFFF"/>
                  </a:solidFill>
                </a:uFill>
                <a:latin typeface="Calibri"/>
              </a:rPr>
              <a:t>ntologists</a:t>
            </a:r>
            <a:endParaRPr lang="en-US" sz="1800" b="0" strike="noStrike" spc="-1" dirty="0">
              <a:solidFill>
                <a:srgbClr val="000000"/>
              </a:solidFill>
              <a:uFill>
                <a:solidFill>
                  <a:srgbClr val="FFFFFF"/>
                </a:solidFill>
              </a:uFill>
              <a:latin typeface="Arial"/>
            </a:endParaRPr>
          </a:p>
        </p:txBody>
      </p:sp>
      <p:sp>
        <p:nvSpPr>
          <p:cNvPr id="251" name="CustomShape 2"/>
          <p:cNvSpPr/>
          <p:nvPr/>
        </p:nvSpPr>
        <p:spPr>
          <a:xfrm>
            <a:off x="2438280" y="1752480"/>
            <a:ext cx="599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000000"/>
                </a:solidFill>
                <a:uFill>
                  <a:solidFill>
                    <a:srgbClr val="FFFFFF"/>
                  </a:solidFill>
                </a:uFill>
                <a:latin typeface="Calibri"/>
              </a:rPr>
              <a:t>Aristotle</a:t>
            </a:r>
            <a:r>
              <a:rPr lang="en-US" sz="2000" b="0" strike="noStrike" spc="-1">
                <a:solidFill>
                  <a:srgbClr val="000000"/>
                </a:solidFill>
                <a:uFill>
                  <a:solidFill>
                    <a:srgbClr val="FFFFFF"/>
                  </a:solidFill>
                </a:uFill>
                <a:latin typeface="Calibri"/>
              </a:rPr>
              <a:t> (384-322 BC)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First systematic taxonomy of biology</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Classification of organisms by shared properties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binomial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nomenclature</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r>
              <a:rPr lang="en-US" sz="2000" b="1" strike="noStrike" spc="-1">
                <a:solidFill>
                  <a:srgbClr val="000000"/>
                </a:solidFill>
                <a:uFill>
                  <a:solidFill>
                    <a:srgbClr val="FFFFFF"/>
                  </a:solidFill>
                </a:uFill>
                <a:latin typeface="Calibri"/>
              </a:rPr>
              <a:t>Galen</a:t>
            </a:r>
            <a:r>
              <a:rPr lang="en-US" sz="2000" b="0" strike="noStrike" spc="-1">
                <a:solidFill>
                  <a:srgbClr val="000000"/>
                </a:solidFill>
                <a:uFill>
                  <a:solidFill>
                    <a:srgbClr val="FFFFFF"/>
                  </a:solidFill>
                </a:uFill>
                <a:latin typeface="Calibri"/>
              </a:rPr>
              <a:t> (130-210 AD)</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Systematic description of diseases, signs and symptoms.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In </a:t>
            </a:r>
            <a:r>
              <a:rPr lang="en-US" sz="2000" b="0" i="1" strike="noStrike" spc="-1">
                <a:solidFill>
                  <a:srgbClr val="000000"/>
                </a:solidFill>
                <a:uFill>
                  <a:solidFill>
                    <a:srgbClr val="FFFFFF"/>
                  </a:solidFill>
                </a:uFill>
                <a:latin typeface="Calibri"/>
              </a:rPr>
              <a:t>De Febrium Differentia</a:t>
            </a:r>
            <a:r>
              <a:rPr lang="en-US" sz="2000" b="0" strike="noStrike" spc="-1">
                <a:solidFill>
                  <a:srgbClr val="000000"/>
                </a:solidFill>
                <a:uFill>
                  <a:solidFill>
                    <a:srgbClr val="FFFFFF"/>
                  </a:solidFill>
                </a:uFill>
                <a:latin typeface="Calibri"/>
              </a:rPr>
              <a:t> description of fever symptoms he uses the Aristotelian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approach</a:t>
            </a:r>
            <a:endParaRPr lang="en-US" sz="1800" b="0" strike="noStrike" spc="-1">
              <a:solidFill>
                <a:srgbClr val="000000"/>
              </a:solidFill>
              <a:uFill>
                <a:solidFill>
                  <a:srgbClr val="FFFFFF"/>
                </a:solidFill>
              </a:uFill>
              <a:latin typeface="Arial"/>
            </a:endParaRPr>
          </a:p>
        </p:txBody>
      </p:sp>
      <p:sp>
        <p:nvSpPr>
          <p:cNvPr id="25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7A71920-58C0-44D5-A087-69E3919A9970}" type="slidenum">
              <a:rPr lang="en-US" sz="1200" b="0" strike="noStrike" spc="-1">
                <a:solidFill>
                  <a:srgbClr val="8B8B8B"/>
                </a:solidFill>
                <a:uFill>
                  <a:solidFill>
                    <a:srgbClr val="FFFFFF"/>
                  </a:solidFill>
                </a:uFill>
                <a:latin typeface="Calibri"/>
              </a:rPr>
              <a:t>5</a:t>
            </a:fld>
            <a:endParaRPr lang="en-US" sz="1800" b="0" strike="noStrike" spc="-1">
              <a:solidFill>
                <a:srgbClr val="000000"/>
              </a:solidFill>
              <a:uFill>
                <a:solidFill>
                  <a:srgbClr val="FFFFFF"/>
                </a:solidFill>
              </a:uFill>
              <a:latin typeface="Arial"/>
            </a:endParaRPr>
          </a:p>
        </p:txBody>
      </p:sp>
      <p:pic>
        <p:nvPicPr>
          <p:cNvPr id="254" name="Picture 2"/>
          <p:cNvPicPr/>
          <p:nvPr/>
        </p:nvPicPr>
        <p:blipFill>
          <a:blip r:embed="rId2"/>
          <a:stretch/>
        </p:blipFill>
        <p:spPr>
          <a:xfrm>
            <a:off x="499320" y="4079880"/>
            <a:ext cx="1456920" cy="1786680"/>
          </a:xfrm>
          <a:prstGeom prst="rect">
            <a:avLst/>
          </a:prstGeom>
          <a:ln>
            <a:noFill/>
          </a:ln>
        </p:spPr>
      </p:pic>
      <p:pic>
        <p:nvPicPr>
          <p:cNvPr id="255" name="Picture 11"/>
          <p:cNvPicPr/>
          <p:nvPr/>
        </p:nvPicPr>
        <p:blipFill>
          <a:blip r:embed="rId3"/>
          <a:stretch/>
        </p:blipFill>
        <p:spPr>
          <a:xfrm>
            <a:off x="499320" y="1837080"/>
            <a:ext cx="1447200" cy="1938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Phenotypes</a:t>
            </a:r>
            <a:endParaRPr lang="en-US" dirty="0"/>
          </a:p>
        </p:txBody>
      </p:sp>
      <p:sp>
        <p:nvSpPr>
          <p:cNvPr id="3" name="Content Placeholder 2"/>
          <p:cNvSpPr>
            <a:spLocks noGrp="1"/>
          </p:cNvSpPr>
          <p:nvPr>
            <p:ph idx="1"/>
          </p:nvPr>
        </p:nvSpPr>
        <p:spPr>
          <a:xfrm>
            <a:off x="457200" y="1634066"/>
            <a:ext cx="8229600" cy="4525963"/>
          </a:xfrm>
        </p:spPr>
        <p:txBody>
          <a:bodyPr>
            <a:normAutofit lnSpcReduction="10000"/>
          </a:bodyPr>
          <a:lstStyle/>
          <a:p>
            <a:pPr marL="0" indent="0">
              <a:buNone/>
            </a:pPr>
            <a:r>
              <a:rPr lang="en-US" dirty="0" smtClean="0"/>
              <a:t>A phenotype is an </a:t>
            </a:r>
            <a:r>
              <a:rPr lang="en-US" dirty="0"/>
              <a:t>observable characteristic of an </a:t>
            </a:r>
            <a:r>
              <a:rPr lang="en-US" dirty="0" smtClean="0"/>
              <a:t>individual and </a:t>
            </a:r>
            <a:r>
              <a:rPr lang="en-US" dirty="0"/>
              <a:t>typically pertains to its morphology, function, and </a:t>
            </a:r>
            <a:r>
              <a:rPr lang="en-US" dirty="0" smtClean="0"/>
              <a:t>behavior.</a:t>
            </a:r>
          </a:p>
          <a:p>
            <a:pPr lvl="1"/>
            <a:r>
              <a:rPr lang="en-US" dirty="0" smtClean="0"/>
              <a:t>qualitative, normal and abnormal </a:t>
            </a:r>
            <a:r>
              <a:rPr lang="en-US" dirty="0" err="1" smtClean="0"/>
              <a:t>phenoytpes</a:t>
            </a:r>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red eye color, abnormal gait, enlarged colon</a:t>
            </a:r>
          </a:p>
          <a:p>
            <a:endParaRPr lang="en-US" dirty="0"/>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p:cNvPicPr>
            <a:picLocks noChangeAspect="1"/>
          </p:cNvPicPr>
          <p:nvPr/>
        </p:nvPicPr>
        <p:blipFill>
          <a:blip r:embed="rId2"/>
          <a:stretch>
            <a:fillRect/>
          </a:stretch>
        </p:blipFill>
        <p:spPr>
          <a:xfrm>
            <a:off x="1248132" y="3707493"/>
            <a:ext cx="1770936" cy="1300162"/>
          </a:xfrm>
          <a:prstGeom prst="rect">
            <a:avLst/>
          </a:prstGeom>
        </p:spPr>
      </p:pic>
      <p:pic>
        <p:nvPicPr>
          <p:cNvPr id="4102" name="Picture 6" descr="https://www.jaaos.org/content/15/2/107/F2.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0244" y="3509851"/>
            <a:ext cx="1113713" cy="166460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fearlesseye.com/portfolio/renders/col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745593"/>
            <a:ext cx="2718157" cy="138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76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270"/>
          <a:stretch/>
        </p:blipFill>
        <p:spPr bwMode="auto">
          <a:xfrm>
            <a:off x="6731979" y="1776805"/>
            <a:ext cx="2219325" cy="24901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01" y="1780892"/>
            <a:ext cx="2381250" cy="2486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Autofit/>
          </a:bodyPr>
          <a:lstStyle/>
          <a:p>
            <a:r>
              <a:rPr lang="en-US" sz="3600" dirty="0" smtClean="0"/>
              <a:t>Diagnosis </a:t>
            </a:r>
            <a:br>
              <a:rPr lang="en-US" sz="3600" dirty="0" smtClean="0"/>
            </a:br>
            <a:r>
              <a:rPr lang="en-US" sz="3600" dirty="0" smtClean="0"/>
              <a:t>uses observable/measured phenotypes</a:t>
            </a:r>
            <a:endParaRPr lang="en-US" sz="3600" dirty="0"/>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4081" y="1371600"/>
            <a:ext cx="4388238" cy="39274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3276600" y="5527673"/>
            <a:ext cx="32448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D0232D"/>
                </a:solidFill>
                <a:effectLst/>
                <a:uLnTx/>
                <a:uFillTx/>
                <a:latin typeface="Calibri"/>
                <a:ea typeface="+mn-ea"/>
                <a:cs typeface="+mn-cs"/>
              </a:rPr>
              <a:t>“Phenotypic Profile”</a:t>
            </a:r>
            <a:endParaRPr kumimoji="0" lang="en-US" sz="2800" b="0" i="0" u="none" strike="noStrike" kern="1200" cap="none" spc="0" normalizeH="0" baseline="0" noProof="0" dirty="0">
              <a:ln>
                <a:noFill/>
              </a:ln>
              <a:solidFill>
                <a:srgbClr val="D0232D"/>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 name="Picture 9" descr="Monarch_logo_Horizontal_Color.jpg"/>
          <p:cNvPicPr>
            <a:picLocks noChangeAspect="1"/>
          </p:cNvPicPr>
          <p:nvPr/>
        </p:nvPicPr>
        <p:blipFill>
          <a:blip r:embed="rId6"/>
          <a:srcRect b="17458"/>
          <a:stretch>
            <a:fillRect/>
          </a:stretch>
        </p:blipFill>
        <p:spPr>
          <a:xfrm>
            <a:off x="3733800" y="6288824"/>
            <a:ext cx="1975732" cy="539059"/>
          </a:xfrm>
          <a:prstGeom prst="rect">
            <a:avLst/>
          </a:prstGeom>
        </p:spPr>
      </p:pic>
    </p:spTree>
    <p:extLst>
      <p:ext uri="{BB962C8B-B14F-4D97-AF65-F5344CB8AC3E}">
        <p14:creationId xmlns:p14="http://schemas.microsoft.com/office/powerpoint/2010/main" val="420053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5600880" y="0"/>
            <a:ext cx="30852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Phenotips</a:t>
            </a:r>
            <a:endParaRPr lang="en-US" sz="1800" b="0" strike="noStrike" spc="-1">
              <a:solidFill>
                <a:srgbClr val="000000"/>
              </a:solidFill>
              <a:uFill>
                <a:solidFill>
                  <a:srgbClr val="FFFFFF"/>
                </a:solidFill>
              </a:uFill>
              <a:latin typeface="Arial"/>
            </a:endParaRPr>
          </a:p>
        </p:txBody>
      </p:sp>
      <p:sp>
        <p:nvSpPr>
          <p:cNvPr id="432" name="CustomShape 2"/>
          <p:cNvSpPr/>
          <p:nvPr/>
        </p:nvSpPr>
        <p:spPr>
          <a:xfrm>
            <a:off x="5715000" y="1143000"/>
            <a:ext cx="34282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Using controlled vocabulary (human phenotype ontology) for phenotyping</a:t>
            </a:r>
            <a:endParaRPr lang="en-US" sz="1800" b="0" strike="noStrike" spc="-1">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Can collect demographics, medical history, family history, labs, findings</a:t>
            </a:r>
            <a:endParaRPr lang="en-US" sz="1800" b="0" strike="noStrike" spc="-1">
              <a:solidFill>
                <a:srgbClr val="000000"/>
              </a:solidFill>
              <a:uFill>
                <a:solidFill>
                  <a:srgbClr val="FFFFFF"/>
                </a:solidFill>
              </a:uFill>
              <a:latin typeface="Arial"/>
            </a:endParaRPr>
          </a:p>
        </p:txBody>
      </p:sp>
      <p:sp>
        <p:nvSpPr>
          <p:cNvPr id="43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32FE7EC-1004-4FEF-968C-C9AFEF23E9A1}" type="slidenum">
              <a:rPr lang="en-US" sz="1200" b="0" strike="noStrike" spc="-1">
                <a:solidFill>
                  <a:srgbClr val="8B8B8B"/>
                </a:solidFill>
                <a:uFill>
                  <a:solidFill>
                    <a:srgbClr val="FFFFFF"/>
                  </a:solidFill>
                </a:uFill>
                <a:latin typeface="Calibri"/>
              </a:rPr>
              <a:t>52</a:t>
            </a:fld>
            <a:endParaRPr lang="en-US" sz="1800" b="0" strike="noStrike" spc="-1">
              <a:solidFill>
                <a:srgbClr val="000000"/>
              </a:solidFill>
              <a:uFill>
                <a:solidFill>
                  <a:srgbClr val="FFFFFF"/>
                </a:solidFill>
              </a:uFill>
              <a:latin typeface="Arial"/>
            </a:endParaRPr>
          </a:p>
        </p:txBody>
      </p:sp>
      <p:sp>
        <p:nvSpPr>
          <p:cNvPr id="435" name="CustomShape 5"/>
          <p:cNvSpPr/>
          <p:nvPr/>
        </p:nvSpPr>
        <p:spPr>
          <a:xfrm>
            <a:off x="5943600" y="5816880"/>
            <a:ext cx="33141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Girdea et al. (2013). Hum. Mutat., 34: 1057–1065. doi: 10.1002/humu.22347</a:t>
            </a:r>
            <a:endParaRPr lang="en-US" sz="1800" b="0" strike="noStrike" spc="-1">
              <a:solidFill>
                <a:srgbClr val="000000"/>
              </a:solidFill>
              <a:uFill>
                <a:solidFill>
                  <a:srgbClr val="FFFFFF"/>
                </a:solidFill>
              </a:uFill>
              <a:latin typeface="Arial"/>
            </a:endParaRPr>
          </a:p>
        </p:txBody>
      </p:sp>
      <p:pic>
        <p:nvPicPr>
          <p:cNvPr id="436" name="Picture 1"/>
          <p:cNvPicPr/>
          <p:nvPr/>
        </p:nvPicPr>
        <p:blipFill>
          <a:blip r:embed="rId2"/>
          <a:stretch/>
        </p:blipFill>
        <p:spPr>
          <a:xfrm>
            <a:off x="40680" y="228240"/>
            <a:ext cx="5518440" cy="6552360"/>
          </a:xfrm>
          <a:prstGeom prst="rect">
            <a:avLst/>
          </a:prstGeom>
          <a:ln>
            <a:noFill/>
          </a:ln>
        </p:spPr>
      </p:pic>
    </p:spTree>
    <p:extLst>
      <p:ext uri="{BB962C8B-B14F-4D97-AF65-F5344CB8AC3E}">
        <p14:creationId xmlns:p14="http://schemas.microsoft.com/office/powerpoint/2010/main" val="24414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patients to diseases</a:t>
            </a:r>
            <a:endParaRPr lang="en-US" dirty="0"/>
          </a:p>
        </p:txBody>
      </p:sp>
      <p:pic>
        <p:nvPicPr>
          <p:cNvPr id="3" name="Picture 2"/>
          <p:cNvPicPr>
            <a:picLocks noChangeAspect="1"/>
          </p:cNvPicPr>
          <p:nvPr/>
        </p:nvPicPr>
        <p:blipFill>
          <a:blip r:embed="rId2"/>
          <a:stretch>
            <a:fillRect/>
          </a:stretch>
        </p:blipFill>
        <p:spPr>
          <a:xfrm>
            <a:off x="3289300" y="4511173"/>
            <a:ext cx="2565400" cy="469900"/>
          </a:xfrm>
          <a:prstGeom prst="rect">
            <a:avLst/>
          </a:prstGeom>
        </p:spPr>
      </p:pic>
      <p:pic>
        <p:nvPicPr>
          <p:cNvPr id="4" name="Picture 3"/>
          <p:cNvPicPr>
            <a:picLocks noChangeAspect="1"/>
          </p:cNvPicPr>
          <p:nvPr/>
        </p:nvPicPr>
        <p:blipFill>
          <a:blip r:embed="rId3"/>
          <a:stretch>
            <a:fillRect/>
          </a:stretch>
        </p:blipFill>
        <p:spPr>
          <a:xfrm>
            <a:off x="3124200" y="3080753"/>
            <a:ext cx="2895600" cy="469900"/>
          </a:xfrm>
          <a:prstGeom prst="rect">
            <a:avLst/>
          </a:prstGeom>
        </p:spPr>
      </p:pic>
      <p:sp>
        <p:nvSpPr>
          <p:cNvPr id="5" name="TextBox 4"/>
          <p:cNvSpPr txBox="1"/>
          <p:nvPr/>
        </p:nvSpPr>
        <p:spPr>
          <a:xfrm>
            <a:off x="3905938" y="2303859"/>
            <a:ext cx="129274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Patient</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TextBox 5"/>
          <p:cNvSpPr txBox="1"/>
          <p:nvPr/>
        </p:nvSpPr>
        <p:spPr>
          <a:xfrm>
            <a:off x="3756526" y="5343838"/>
            <a:ext cx="171072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Calibri"/>
                <a:ea typeface="+mn-ea"/>
                <a:cs typeface="+mn-cs"/>
              </a:rPr>
              <a:t>Disease X</a:t>
            </a: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875829" y="6042661"/>
            <a:ext cx="7472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4F81BD"/>
                </a:solidFill>
                <a:effectLst/>
                <a:uLnTx/>
                <a:uFillTx/>
                <a:latin typeface="Calibri"/>
                <a:ea typeface="+mn-ea"/>
                <a:cs typeface="+mn-cs"/>
              </a:rPr>
              <a:t>Differential diagnosis with similar but non-matching phenotypes is difficult</a:t>
            </a:r>
            <a:endParaRPr kumimoji="0" lang="en-US" sz="1800" b="1" i="0" u="none" strike="noStrike" kern="1200" cap="none" spc="0" normalizeH="0" baseline="0" noProof="0" dirty="0">
              <a:ln>
                <a:noFill/>
              </a:ln>
              <a:solidFill>
                <a:srgbClr val="4F81BD"/>
              </a:solidFill>
              <a:effectLst/>
              <a:uLnTx/>
              <a:uFillTx/>
              <a:latin typeface="Calibri"/>
              <a:ea typeface="+mn-ea"/>
              <a:cs typeface="+mn-cs"/>
            </a:endParaRPr>
          </a:p>
        </p:txBody>
      </p:sp>
      <p:sp>
        <p:nvSpPr>
          <p:cNvPr id="8" name="TextBox 7"/>
          <p:cNvSpPr txBox="1"/>
          <p:nvPr/>
        </p:nvSpPr>
        <p:spPr>
          <a:xfrm>
            <a:off x="802106" y="2655781"/>
            <a:ext cx="1901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Flat back of head</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 name="Straight Arrow Connector 9"/>
          <p:cNvCxnSpPr/>
          <p:nvPr/>
        </p:nvCxnSpPr>
        <p:spPr>
          <a:xfrm>
            <a:off x="2703588" y="3011745"/>
            <a:ext cx="420612" cy="169939"/>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529138" y="2655781"/>
            <a:ext cx="11849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0" noProof="0" dirty="0" err="1" smtClean="0">
                <a:ln>
                  <a:noFill/>
                </a:ln>
                <a:solidFill>
                  <a:prstClr val="black"/>
                </a:solidFill>
                <a:effectLst/>
                <a:uLnTx/>
                <a:uFillTx/>
                <a:latin typeface="Calibri"/>
                <a:ea typeface="+mn-ea"/>
                <a:cs typeface="+mn-cs"/>
              </a:rPr>
              <a:t>ypotonia</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Straight Arrow Connector 12"/>
          <p:cNvCxnSpPr/>
          <p:nvPr/>
        </p:nvCxnSpPr>
        <p:spPr>
          <a:xfrm flipH="1">
            <a:off x="6049212" y="2971641"/>
            <a:ext cx="479926" cy="24413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5193" y="5343838"/>
            <a:ext cx="2929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Abnormal skull morphology</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6" name="Straight Arrow Connector 15"/>
          <p:cNvCxnSpPr/>
          <p:nvPr/>
        </p:nvCxnSpPr>
        <p:spPr>
          <a:xfrm flipV="1">
            <a:off x="2994526" y="4981073"/>
            <a:ext cx="282074" cy="362765"/>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320591" y="5335324"/>
            <a:ext cx="26028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Decreased muscle mass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 name="Straight Arrow Connector 19"/>
          <p:cNvCxnSpPr/>
          <p:nvPr/>
        </p:nvCxnSpPr>
        <p:spPr>
          <a:xfrm flipH="1" flipV="1">
            <a:off x="5885449" y="4981073"/>
            <a:ext cx="327526" cy="32151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1" name="Slide Number Placeholder 10"/>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21" name="Picture 20" descr="Monarch_logo_Horizontal_Color.jpg"/>
          <p:cNvPicPr>
            <a:picLocks noChangeAspect="1"/>
          </p:cNvPicPr>
          <p:nvPr/>
        </p:nvPicPr>
        <p:blipFill>
          <a:blip r:embed="rId4"/>
          <a:srcRect b="17458"/>
          <a:stretch>
            <a:fillRect/>
          </a:stretch>
        </p:blipFill>
        <p:spPr>
          <a:xfrm>
            <a:off x="3663068" y="6296351"/>
            <a:ext cx="1975732" cy="539059"/>
          </a:xfrm>
          <a:prstGeom prst="rect">
            <a:avLst/>
          </a:prstGeom>
        </p:spPr>
      </p:pic>
    </p:spTree>
    <p:extLst>
      <p:ext uri="{BB962C8B-B14F-4D97-AF65-F5344CB8AC3E}">
        <p14:creationId xmlns:p14="http://schemas.microsoft.com/office/powerpoint/2010/main" val="195328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69"/>
          <p:cNvSpPr>
            <a:spLocks noGrp="1"/>
          </p:cNvSpPr>
          <p:nvPr>
            <p:ph type="title"/>
          </p:nvPr>
        </p:nvSpPr>
        <p:spPr>
          <a:xfrm>
            <a:off x="2900980" y="0"/>
            <a:ext cx="5862020" cy="1143000"/>
          </a:xfrm>
        </p:spPr>
        <p:txBody>
          <a:bodyPr>
            <a:normAutofit fontScale="90000"/>
          </a:bodyPr>
          <a:lstStyle/>
          <a:p>
            <a:r>
              <a:rPr lang="en-US" dirty="0" smtClean="0"/>
              <a:t>Genotypes + Phenotypes Improves Diagnosis</a:t>
            </a:r>
            <a:endParaRPr lang="en-US" dirty="0"/>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p:cNvSpPr/>
          <p:nvPr/>
        </p:nvSpPr>
        <p:spPr>
          <a:xfrm>
            <a:off x="-20741" y="1134081"/>
            <a:ext cx="9109314" cy="55759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p:cNvGrpSpPr/>
          <p:nvPr/>
        </p:nvGrpSpPr>
        <p:grpSpPr>
          <a:xfrm>
            <a:off x="302492" y="4241551"/>
            <a:ext cx="3786187" cy="1206500"/>
            <a:chOff x="2588172" y="4580978"/>
            <a:chExt cx="3786187" cy="1206500"/>
          </a:xfrm>
        </p:grpSpPr>
        <p:grpSp>
          <p:nvGrpSpPr>
            <p:cNvPr id="63" name="Group 62"/>
            <p:cNvGrpSpPr/>
            <p:nvPr/>
          </p:nvGrpSpPr>
          <p:grpSpPr>
            <a:xfrm>
              <a:off x="2588172" y="4580978"/>
              <a:ext cx="3786187" cy="1206500"/>
              <a:chOff x="597941" y="4495800"/>
              <a:chExt cx="3786187" cy="1206500"/>
            </a:xfrm>
          </p:grpSpPr>
          <p:pic>
            <p:nvPicPr>
              <p:cNvPr id="68" name="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41" y="4495800"/>
                <a:ext cx="3786187" cy="12065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69" name="Flowchart: Process 68"/>
              <p:cNvSpPr/>
              <p:nvPr/>
            </p:nvSpPr>
            <p:spPr>
              <a:xfrm>
                <a:off x="597941" y="4680853"/>
                <a:ext cx="3688373" cy="32326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4" name="5-Point Star 63"/>
            <p:cNvSpPr/>
            <p:nvPr/>
          </p:nvSpPr>
          <p:spPr>
            <a:xfrm>
              <a:off x="4274953" y="4825439"/>
              <a:ext cx="297378" cy="25847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5-Point Star 64"/>
            <p:cNvSpPr/>
            <p:nvPr/>
          </p:nvSpPr>
          <p:spPr>
            <a:xfrm>
              <a:off x="5077676" y="4825439"/>
              <a:ext cx="217969" cy="25847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5-Point Star 65"/>
            <p:cNvSpPr/>
            <p:nvPr/>
          </p:nvSpPr>
          <p:spPr>
            <a:xfrm>
              <a:off x="5933101" y="4954676"/>
              <a:ext cx="157131" cy="129237"/>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5-Point Star 66"/>
            <p:cNvSpPr/>
            <p:nvPr/>
          </p:nvSpPr>
          <p:spPr>
            <a:xfrm>
              <a:off x="2757651" y="4918895"/>
              <a:ext cx="214149" cy="165018"/>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b="20231"/>
          <a:stretch/>
        </p:blipFill>
        <p:spPr bwMode="auto">
          <a:xfrm>
            <a:off x="2443490" y="5186668"/>
            <a:ext cx="3876675" cy="1273937"/>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grpSp>
        <p:nvGrpSpPr>
          <p:cNvPr id="10" name="Group 9"/>
          <p:cNvGrpSpPr/>
          <p:nvPr/>
        </p:nvGrpSpPr>
        <p:grpSpPr>
          <a:xfrm>
            <a:off x="2348733" y="1856021"/>
            <a:ext cx="3790950" cy="1204913"/>
            <a:chOff x="2514600" y="2602021"/>
            <a:chExt cx="3790950" cy="1204913"/>
          </a:xfrm>
        </p:grpSpPr>
        <p:grpSp>
          <p:nvGrpSpPr>
            <p:cNvPr id="56" name="Group 55"/>
            <p:cNvGrpSpPr/>
            <p:nvPr/>
          </p:nvGrpSpPr>
          <p:grpSpPr>
            <a:xfrm>
              <a:off x="2514600" y="2602021"/>
              <a:ext cx="3790950" cy="1204913"/>
              <a:chOff x="2676525" y="2667000"/>
              <a:chExt cx="3790950" cy="1204913"/>
            </a:xfrm>
          </p:grpSpPr>
          <p:pic>
            <p:nvPicPr>
              <p:cNvPr id="61"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6525" y="2986088"/>
                <a:ext cx="3790950" cy="885825"/>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62" name="Down Arrow 61"/>
              <p:cNvSpPr/>
              <p:nvPr/>
            </p:nvSpPr>
            <p:spPr>
              <a:xfrm>
                <a:off x="4314825" y="2667000"/>
                <a:ext cx="457200" cy="39528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Rectangle 56"/>
            <p:cNvSpPr/>
            <p:nvPr/>
          </p:nvSpPr>
          <p:spPr>
            <a:xfrm>
              <a:off x="5038725" y="2787074"/>
              <a:ext cx="381000" cy="3124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Rectangle 57"/>
            <p:cNvSpPr/>
            <p:nvPr/>
          </p:nvSpPr>
          <p:spPr>
            <a:xfrm>
              <a:off x="3124200" y="2811705"/>
              <a:ext cx="76200" cy="287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Flowchart: Process 58"/>
            <p:cNvSpPr/>
            <p:nvPr/>
          </p:nvSpPr>
          <p:spPr>
            <a:xfrm>
              <a:off x="2552700" y="2966411"/>
              <a:ext cx="152400" cy="143932"/>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59"/>
            <p:cNvSpPr/>
            <p:nvPr/>
          </p:nvSpPr>
          <p:spPr>
            <a:xfrm>
              <a:off x="3200400" y="2921109"/>
              <a:ext cx="209550" cy="178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8733" y="1867033"/>
            <a:ext cx="3790950" cy="885825"/>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396" y="2451100"/>
            <a:ext cx="3786187" cy="12065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cxnSp>
        <p:nvCxnSpPr>
          <p:cNvPr id="14" name="Straight Arrow Connector 13"/>
          <p:cNvCxnSpPr/>
          <p:nvPr/>
        </p:nvCxnSpPr>
        <p:spPr>
          <a:xfrm>
            <a:off x="4122025" y="2309945"/>
            <a:ext cx="0" cy="44291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5-Point Star 14"/>
          <p:cNvSpPr/>
          <p:nvPr/>
        </p:nvSpPr>
        <p:spPr>
          <a:xfrm>
            <a:off x="4004660" y="5628956"/>
            <a:ext cx="401692" cy="43357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5-Point Star 15"/>
          <p:cNvSpPr/>
          <p:nvPr/>
        </p:nvSpPr>
        <p:spPr>
          <a:xfrm>
            <a:off x="2723329" y="5943762"/>
            <a:ext cx="96892" cy="10496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5-Point Star 16"/>
          <p:cNvSpPr/>
          <p:nvPr/>
        </p:nvSpPr>
        <p:spPr>
          <a:xfrm>
            <a:off x="5075346" y="5943763"/>
            <a:ext cx="96892" cy="104960"/>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5-Point Star 17"/>
          <p:cNvSpPr/>
          <p:nvPr/>
        </p:nvSpPr>
        <p:spPr>
          <a:xfrm>
            <a:off x="5852327" y="5943761"/>
            <a:ext cx="114059" cy="104959"/>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4518462" y="5615150"/>
            <a:ext cx="1621221" cy="2167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2900980" y="2752858"/>
            <a:ext cx="240494" cy="22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3443854" y="2740818"/>
            <a:ext cx="547011" cy="22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5857902" y="2736406"/>
            <a:ext cx="240494" cy="22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5287254" y="2771138"/>
            <a:ext cx="240494" cy="2266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4"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1903" y="2728227"/>
            <a:ext cx="566737" cy="244475"/>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25" name="Rectangle 24"/>
          <p:cNvSpPr/>
          <p:nvPr/>
        </p:nvSpPr>
        <p:spPr>
          <a:xfrm>
            <a:off x="4215632" y="2946331"/>
            <a:ext cx="295305" cy="254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6" name="Group 25"/>
          <p:cNvGrpSpPr/>
          <p:nvPr/>
        </p:nvGrpSpPr>
        <p:grpSpPr>
          <a:xfrm>
            <a:off x="4540594" y="3110668"/>
            <a:ext cx="3871912" cy="2337383"/>
            <a:chOff x="5120611" y="3249204"/>
            <a:chExt cx="3871912" cy="2337383"/>
          </a:xfrm>
        </p:grpSpPr>
        <p:grpSp>
          <p:nvGrpSpPr>
            <p:cNvPr id="42" name="Group 41"/>
            <p:cNvGrpSpPr/>
            <p:nvPr/>
          </p:nvGrpSpPr>
          <p:grpSpPr>
            <a:xfrm>
              <a:off x="5120611" y="3249204"/>
              <a:ext cx="3871912" cy="2337383"/>
              <a:chOff x="5266011" y="3879315"/>
              <a:chExt cx="3871912" cy="2337383"/>
            </a:xfrm>
          </p:grpSpPr>
          <p:grpSp>
            <p:nvGrpSpPr>
              <p:cNvPr id="50" name="Group 49"/>
              <p:cNvGrpSpPr/>
              <p:nvPr/>
            </p:nvGrpSpPr>
            <p:grpSpPr>
              <a:xfrm>
                <a:off x="5266011" y="4628787"/>
                <a:ext cx="3871912" cy="1587911"/>
                <a:chOff x="4610100" y="5270089"/>
                <a:chExt cx="3871912" cy="1587911"/>
              </a:xfrm>
            </p:grpSpPr>
            <p:grpSp>
              <p:nvGrpSpPr>
                <p:cNvPr id="52" name="Group 51"/>
                <p:cNvGrpSpPr/>
                <p:nvPr/>
              </p:nvGrpSpPr>
              <p:grpSpPr>
                <a:xfrm>
                  <a:off x="4610100" y="5270089"/>
                  <a:ext cx="3871912" cy="1587911"/>
                  <a:chOff x="597941" y="4680853"/>
                  <a:chExt cx="3871912" cy="1587911"/>
                </a:xfrm>
              </p:grpSpPr>
              <p:pic>
                <p:nvPicPr>
                  <p:cNvPr id="54" name="Picture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66" y="5062264"/>
                    <a:ext cx="3786187" cy="12065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55" name="Flowchart: Process 54"/>
                  <p:cNvSpPr/>
                  <p:nvPr/>
                </p:nvSpPr>
                <p:spPr>
                  <a:xfrm>
                    <a:off x="597941" y="4680853"/>
                    <a:ext cx="3688373" cy="32326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53" name="Rectangle 52"/>
                <p:cNvSpPr/>
                <p:nvPr/>
              </p:nvSpPr>
              <p:spPr>
                <a:xfrm>
                  <a:off x="4695825" y="5867400"/>
                  <a:ext cx="3686175"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51" name="Picture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9293" y="3879315"/>
                <a:ext cx="2614133" cy="1614844"/>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grpSp>
        <p:sp>
          <p:nvSpPr>
            <p:cNvPr id="43" name="Rectangle 42"/>
            <p:cNvSpPr/>
            <p:nvPr/>
          </p:nvSpPr>
          <p:spPr>
            <a:xfrm>
              <a:off x="7055848" y="3527778"/>
              <a:ext cx="1378597" cy="4708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6021" y="3398601"/>
              <a:ext cx="619125" cy="600075"/>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
          <p:nvSpPr>
            <p:cNvPr id="45" name="Flowchart: Process 44"/>
            <p:cNvSpPr/>
            <p:nvPr/>
          </p:nvSpPr>
          <p:spPr>
            <a:xfrm>
              <a:off x="5205602" y="4898308"/>
              <a:ext cx="227182" cy="152400"/>
            </a:xfrm>
            <a:prstGeom prst="flowChartProces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6" name="Picture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7510" y="4879258"/>
              <a:ext cx="244475" cy="1714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47"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0725" y="4879258"/>
              <a:ext cx="244475" cy="1714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48"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7103" y="4882348"/>
              <a:ext cx="244475" cy="1714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pic>
          <p:nvPicPr>
            <p:cNvPr id="49"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6517" y="4883022"/>
              <a:ext cx="244475" cy="17145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grpSp>
      <p:cxnSp>
        <p:nvCxnSpPr>
          <p:cNvPr id="29" name="Straight Arrow Connector 28"/>
          <p:cNvCxnSpPr/>
          <p:nvPr/>
        </p:nvCxnSpPr>
        <p:spPr>
          <a:xfrm>
            <a:off x="5777733" y="3678265"/>
            <a:ext cx="0" cy="44291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599667" y="3716805"/>
            <a:ext cx="0" cy="44291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26"/>
          <p:cNvSpPr txBox="1"/>
          <p:nvPr/>
        </p:nvSpPr>
        <p:spPr>
          <a:xfrm>
            <a:off x="-20741" y="2269791"/>
            <a:ext cx="3568384"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1F497D"/>
                </a:solidFill>
                <a:effectLst/>
                <a:uLnTx/>
                <a:uFillTx/>
                <a:latin typeface="Helvetica"/>
                <a:ea typeface="+mn-ea"/>
                <a:cs typeface="Helvetica"/>
              </a:rPr>
              <a:t>Remove off-target, common variants, and variants not in known disease causing genes</a:t>
            </a:r>
            <a:endParaRPr kumimoji="0" lang="en-US" sz="1600" b="0" i="0" u="none" strike="noStrike" kern="1200" cap="none" spc="0" normalizeH="0" baseline="0" noProof="0" dirty="0">
              <a:ln>
                <a:noFill/>
              </a:ln>
              <a:solidFill>
                <a:srgbClr val="1F497D"/>
              </a:solidFill>
              <a:effectLst/>
              <a:uLnTx/>
              <a:uFillTx/>
              <a:latin typeface="Helvetica"/>
              <a:ea typeface="+mn-ea"/>
              <a:cs typeface="Helvetica"/>
            </a:endParaRPr>
          </a:p>
        </p:txBody>
      </p:sp>
      <p:grpSp>
        <p:nvGrpSpPr>
          <p:cNvPr id="32" name="Group 31"/>
          <p:cNvGrpSpPr/>
          <p:nvPr/>
        </p:nvGrpSpPr>
        <p:grpSpPr>
          <a:xfrm>
            <a:off x="3034533" y="4952617"/>
            <a:ext cx="2472068" cy="685408"/>
            <a:chOff x="3089960" y="5256825"/>
            <a:chExt cx="2472068" cy="685408"/>
          </a:xfrm>
        </p:grpSpPr>
        <p:cxnSp>
          <p:nvCxnSpPr>
            <p:cNvPr id="38" name="Straight Arrow Connector 37"/>
            <p:cNvCxnSpPr/>
            <p:nvPr/>
          </p:nvCxnSpPr>
          <p:spPr>
            <a:xfrm>
              <a:off x="4271059" y="5499320"/>
              <a:ext cx="0" cy="44291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089960" y="5504054"/>
              <a:ext cx="2472068" cy="0"/>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089960" y="5256825"/>
              <a:ext cx="0" cy="274817"/>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546439" y="5256825"/>
              <a:ext cx="0" cy="274817"/>
            </a:xfrm>
            <a:prstGeom prst="straightConnector1">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TextBox 21507"/>
          <p:cNvSpPr txBox="1"/>
          <p:nvPr/>
        </p:nvSpPr>
        <p:spPr>
          <a:xfrm>
            <a:off x="-20741" y="6518050"/>
            <a:ext cx="3589557"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hlinkClick r:id="rId9"/>
              </a:rPr>
              <a:t>http://</a:t>
            </a:r>
            <a:r>
              <a:rPr kumimoji="0" lang="en-US" sz="1800" b="1" i="0" u="none" strike="noStrike" kern="1200" cap="none" spc="0" normalizeH="0" baseline="0" noProof="0" dirty="0" err="1">
                <a:ln>
                  <a:noFill/>
                </a:ln>
                <a:solidFill>
                  <a:prstClr val="black"/>
                </a:solidFill>
                <a:effectLst/>
                <a:uLnTx/>
                <a:uFillTx/>
                <a:latin typeface="Calibri"/>
                <a:ea typeface="+mn-ea"/>
                <a:cs typeface="+mn-cs"/>
                <a:hlinkClick r:id="rId9"/>
              </a:rPr>
              <a:t>compbio.charite.de</a:t>
            </a:r>
            <a:r>
              <a:rPr kumimoji="0" lang="en-US" sz="1800" b="1" i="0" u="none" strike="noStrike" kern="1200" cap="none" spc="0" normalizeH="0" baseline="0" noProof="0" dirty="0">
                <a:ln>
                  <a:noFill/>
                </a:ln>
                <a:solidFill>
                  <a:prstClr val="black"/>
                </a:solidFill>
                <a:effectLst/>
                <a:uLnTx/>
                <a:uFillTx/>
                <a:latin typeface="Calibri"/>
                <a:ea typeface="+mn-ea"/>
                <a:cs typeface="+mn-cs"/>
                <a:hlinkClick r:id="rId9"/>
              </a:rPr>
              <a:t>/</a:t>
            </a:r>
            <a:r>
              <a:rPr kumimoji="0" lang="en-US" sz="1800" b="1" i="0" u="none" strike="noStrike" kern="1200" cap="none" spc="0" normalizeH="0" baseline="0" noProof="0" dirty="0" err="1">
                <a:ln>
                  <a:noFill/>
                </a:ln>
                <a:solidFill>
                  <a:prstClr val="black"/>
                </a:solidFill>
                <a:effectLst/>
                <a:uLnTx/>
                <a:uFillTx/>
                <a:latin typeface="Calibri"/>
                <a:ea typeface="+mn-ea"/>
                <a:cs typeface="+mn-cs"/>
                <a:hlinkClick r:id="rId9"/>
              </a:rPr>
              <a:t>PhenIX</a:t>
            </a:r>
            <a:r>
              <a:rPr kumimoji="0" lang="en-US" sz="1800" b="1" i="0" u="none" strike="noStrike" kern="1200" cap="none" spc="0" normalizeH="0" baseline="0" noProof="0" dirty="0">
                <a:ln>
                  <a:noFill/>
                </a:ln>
                <a:solidFill>
                  <a:prstClr val="black"/>
                </a:solidFill>
                <a:effectLst/>
                <a:uLnTx/>
                <a:uFillTx/>
                <a:latin typeface="Calibri"/>
                <a:ea typeface="+mn-ea"/>
                <a:cs typeface="+mn-cs"/>
                <a:hlinkClick r:id="rId9"/>
              </a:rPr>
              <a:t>/ </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4" name="Picture 33"/>
          <p:cNvPicPr>
            <a:picLocks noChangeAspect="1"/>
          </p:cNvPicPr>
          <p:nvPr/>
        </p:nvPicPr>
        <p:blipFill>
          <a:blip r:embed="rId10"/>
          <a:stretch>
            <a:fillRect/>
          </a:stretch>
        </p:blipFill>
        <p:spPr>
          <a:xfrm>
            <a:off x="39567" y="51738"/>
            <a:ext cx="2861413" cy="1044029"/>
          </a:xfrm>
          <a:prstGeom prst="rect">
            <a:avLst/>
          </a:prstGeom>
        </p:spPr>
      </p:pic>
      <p:sp>
        <p:nvSpPr>
          <p:cNvPr id="35" name="TextBox 12"/>
          <p:cNvSpPr txBox="1"/>
          <p:nvPr/>
        </p:nvSpPr>
        <p:spPr>
          <a:xfrm>
            <a:off x="6139683" y="1259472"/>
            <a:ext cx="2941831" cy="64633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a:t>
            </a: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arget </a:t>
            </a:r>
            <a:r>
              <a:rPr kumimoji="0" lang="en-US" sz="1800" b="1" i="0" u="none" strike="noStrike" kern="1200" cap="none" spc="0" normalizeH="0" baseline="0" noProof="0" dirty="0">
                <a:ln>
                  <a:noFill/>
                </a:ln>
                <a:solidFill>
                  <a:prstClr val="black"/>
                </a:solidFill>
                <a:effectLst/>
                <a:uLnTx/>
                <a:uFillTx/>
                <a:latin typeface="Calibri"/>
                <a:ea typeface="+mn-ea"/>
                <a:cs typeface="+mn-cs"/>
              </a:rPr>
              <a:t>panel of </a:t>
            </a: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2741 </a:t>
            </a:r>
            <a:r>
              <a:rPr kumimoji="0" lang="en-US" sz="1800" b="1" i="0" u="none" strike="noStrike" kern="1200" cap="none" spc="0" normalizeH="0" baseline="0" noProof="0" dirty="0">
                <a:ln>
                  <a:noFill/>
                </a:ln>
                <a:solidFill>
                  <a:prstClr val="black"/>
                </a:solidFill>
                <a:effectLst/>
                <a:uLnTx/>
                <a:uFillTx/>
                <a:latin typeface="Calibri"/>
                <a:ea typeface="+mn-ea"/>
                <a:cs typeface="+mn-cs"/>
              </a:rPr>
              <a:t>known </a:t>
            </a:r>
            <a:endParaRPr kumimoji="0" lang="en-US" sz="1800" b="1"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prstClr val="black"/>
                </a:solidFill>
                <a:effectLst/>
                <a:uLnTx/>
                <a:uFillTx/>
                <a:latin typeface="Calibri"/>
                <a:ea typeface="+mn-ea"/>
                <a:cs typeface="+mn-cs"/>
              </a:rPr>
              <a:t>Mendelian</a:t>
            </a:r>
            <a:r>
              <a:rPr kumimoji="0" lang="en-US" sz="1800" b="1" i="0" u="none" strike="noStrike" kern="1200" cap="none" spc="0" normalizeH="0" baseline="0" noProof="0" dirty="0" smtClean="0">
                <a:ln>
                  <a:noFill/>
                </a:ln>
                <a:solidFill>
                  <a:prstClr val="black"/>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disease genes </a:t>
            </a:r>
          </a:p>
        </p:txBody>
      </p:sp>
      <p:sp>
        <p:nvSpPr>
          <p:cNvPr id="36" name="TextBox 14"/>
          <p:cNvSpPr txBox="1"/>
          <p:nvPr/>
        </p:nvSpPr>
        <p:spPr>
          <a:xfrm>
            <a:off x="7276116" y="2166452"/>
            <a:ext cx="1904471" cy="17543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8064A2"/>
                </a:solidFill>
                <a:effectLst/>
                <a:uLnTx/>
                <a:uFillTx/>
                <a:latin typeface="Calibri"/>
                <a:ea typeface="+mn-ea"/>
                <a:cs typeface="+mn-cs"/>
              </a:rPr>
              <a:t>Compare phenotype profiles from: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srgbClr val="8064A2"/>
                </a:solidFill>
                <a:effectLst/>
                <a:uLnTx/>
                <a:uFillTx/>
                <a:latin typeface="Calibri"/>
                <a:ea typeface="+mn-ea"/>
                <a:cs typeface="+mn-cs"/>
              </a:rPr>
              <a:t>Clinvar</a:t>
            </a:r>
            <a:r>
              <a:rPr kumimoji="0" lang="en-US" sz="1800" b="1" i="0" u="none" strike="noStrike" kern="1200" cap="none" spc="0" normalizeH="0" baseline="0" noProof="0" dirty="0" smtClean="0">
                <a:ln>
                  <a:noFill/>
                </a:ln>
                <a:solidFill>
                  <a:srgbClr val="8064A2"/>
                </a:solidFill>
                <a:effectLst/>
                <a:uLnTx/>
                <a:uFillTx/>
                <a:latin typeface="Calibri"/>
                <a:ea typeface="+mn-ea"/>
                <a:cs typeface="+mn-cs"/>
              </a:rPr>
              <a:t>, OMIM, </a:t>
            </a:r>
            <a:r>
              <a:rPr kumimoji="0" lang="en-US" sz="1800" b="1" i="0" u="none" strike="noStrike" kern="1200" cap="none" spc="0" normalizeH="0" baseline="0" noProof="0" dirty="0" err="1">
                <a:ln>
                  <a:noFill/>
                </a:ln>
                <a:solidFill>
                  <a:srgbClr val="8064A2"/>
                </a:solidFill>
                <a:effectLst/>
                <a:uLnTx/>
                <a:uFillTx/>
                <a:latin typeface="Calibri"/>
                <a:ea typeface="+mn-ea"/>
                <a:cs typeface="+mn-cs"/>
              </a:rPr>
              <a:t>Orphanet</a:t>
            </a:r>
            <a:endParaRPr kumimoji="0" lang="en-US" sz="1800" b="1" i="0" u="none" strike="noStrike" kern="1200" cap="none" spc="0" normalizeH="0" baseline="0" noProof="0" dirty="0">
              <a:ln>
                <a:noFill/>
              </a:ln>
              <a:solidFill>
                <a:srgbClr val="8064A2"/>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504D"/>
              </a:solidFill>
              <a:effectLst/>
              <a:uLnTx/>
              <a:uFillTx/>
              <a:latin typeface="Calibri"/>
              <a:ea typeface="+mn-ea"/>
              <a:cs typeface="+mn-cs"/>
            </a:endParaRPr>
          </a:p>
        </p:txBody>
      </p:sp>
      <p:sp>
        <p:nvSpPr>
          <p:cNvPr id="37" name="TextBox 17"/>
          <p:cNvSpPr txBox="1"/>
          <p:nvPr/>
        </p:nvSpPr>
        <p:spPr>
          <a:xfrm>
            <a:off x="5086130" y="6435089"/>
            <a:ext cx="4560411" cy="30777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smtClean="0">
                <a:ln>
                  <a:noFill/>
                </a:ln>
                <a:solidFill>
                  <a:prstClr val="black"/>
                </a:solidFill>
                <a:effectLst/>
                <a:uLnTx/>
                <a:uFillTx/>
                <a:latin typeface="Calibri"/>
                <a:ea typeface="+mn-ea"/>
                <a:cs typeface="+mn-cs"/>
              </a:rPr>
              <a:t>Zemojtel</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et al</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Sci</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Transl</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Med. 2014. 6(252):252ra123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1" name="Rectangle 70"/>
          <p:cNvSpPr/>
          <p:nvPr/>
        </p:nvSpPr>
        <p:spPr>
          <a:xfrm>
            <a:off x="5917802" y="6211598"/>
            <a:ext cx="321677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lumMod val="50000"/>
                    <a:lumOff val="50000"/>
                  </a:prstClr>
                </a:solidFill>
                <a:effectLst/>
                <a:uLnTx/>
                <a:uFillTx/>
                <a:latin typeface="Calibri"/>
                <a:ea typeface="+mn-ea"/>
                <a:cs typeface="+mn-cs"/>
              </a:rPr>
              <a:t>Credit: Damian </a:t>
            </a:r>
            <a:r>
              <a:rPr kumimoji="0" lang="en-US" sz="1600" b="0" i="0" u="none" strike="noStrike" kern="1200" cap="none" spc="0" normalizeH="0" baseline="0" noProof="0" dirty="0" err="1" smtClean="0">
                <a:ln>
                  <a:noFill/>
                </a:ln>
                <a:solidFill>
                  <a:prstClr val="black">
                    <a:lumMod val="50000"/>
                    <a:lumOff val="50000"/>
                  </a:prstClr>
                </a:solidFill>
                <a:effectLst/>
                <a:uLnTx/>
                <a:uFillTx/>
                <a:latin typeface="Calibri"/>
                <a:ea typeface="+mn-ea"/>
                <a:cs typeface="+mn-cs"/>
              </a:rPr>
              <a:t>Smedley</a:t>
            </a:r>
            <a:r>
              <a:rPr kumimoji="0" lang="en-US" sz="1600" b="0" i="0" u="none" strike="noStrike" kern="1200" cap="none" spc="0" normalizeH="0" baseline="0" noProof="0" dirty="0" smtClean="0">
                <a:ln>
                  <a:noFill/>
                </a:ln>
                <a:solidFill>
                  <a:prstClr val="black">
                    <a:lumMod val="50000"/>
                    <a:lumOff val="50000"/>
                  </a:prstClr>
                </a:solidFill>
                <a:effectLst/>
                <a:uLnTx/>
                <a:uFillTx/>
                <a:latin typeface="Calibri"/>
                <a:ea typeface="+mn-ea"/>
                <a:cs typeface="+mn-cs"/>
              </a:rPr>
              <a:t> &amp; Will Bone</a:t>
            </a:r>
            <a:endParaRPr kumimoji="0" lang="en-US" sz="1600" b="0" i="0"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Tree>
    <p:extLst>
      <p:ext uri="{BB962C8B-B14F-4D97-AF65-F5344CB8AC3E}">
        <p14:creationId xmlns:p14="http://schemas.microsoft.com/office/powerpoint/2010/main" val="32875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179"/>
            <a:ext cx="8381260" cy="1054394"/>
          </a:xfrm>
          <a:prstGeom prst="rect">
            <a:avLst/>
          </a:prstGeom>
        </p:spPr>
        <p:txBody>
          <a:bodyPr>
            <a:normAutofit/>
          </a:bodyPr>
          <a:lstStyle/>
          <a:p>
            <a:r>
              <a:rPr lang="en-US" sz="3600" dirty="0" err="1" smtClean="0"/>
              <a:t>PhenIX</a:t>
            </a:r>
            <a:r>
              <a:rPr lang="en-US" sz="3600" dirty="0"/>
              <a:t> </a:t>
            </a:r>
            <a:r>
              <a:rPr lang="en-US" sz="3600" dirty="0" smtClean="0"/>
              <a:t>helped diagnose 11/40 patients</a:t>
            </a:r>
            <a:endParaRPr lang="en-US" sz="3600" dirty="0"/>
          </a:p>
        </p:txBody>
      </p:sp>
      <p:graphicFrame>
        <p:nvGraphicFramePr>
          <p:cNvPr id="3" name="Object 2"/>
          <p:cNvGraphicFramePr>
            <a:graphicFrameLocks noChangeAspect="1"/>
          </p:cNvGraphicFramePr>
          <p:nvPr>
            <p:extLst/>
          </p:nvPr>
        </p:nvGraphicFramePr>
        <p:xfrm>
          <a:off x="926487" y="930263"/>
          <a:ext cx="7431640" cy="5689600"/>
        </p:xfrm>
        <a:graphic>
          <a:graphicData uri="http://schemas.openxmlformats.org/presentationml/2006/ole">
            <mc:AlternateContent xmlns:mc="http://schemas.openxmlformats.org/markup-compatibility/2006">
              <mc:Choice xmlns:v="urn:schemas-microsoft-com:vml" Requires="v">
                <p:oleObj spid="_x0000_s1035" name="Document" r:id="rId4" imgW="5905500" imgH="4521200" progId="Word.Document.12">
                  <p:embed/>
                </p:oleObj>
              </mc:Choice>
              <mc:Fallback>
                <p:oleObj name="Document" r:id="rId4" imgW="5905500" imgH="4521200" progId="Word.Document.12">
                  <p:embed/>
                  <p:pic>
                    <p:nvPicPr>
                      <p:cNvPr id="3" name="Object 2"/>
                      <p:cNvPicPr/>
                      <p:nvPr/>
                    </p:nvPicPr>
                    <p:blipFill>
                      <a:blip r:embed="rId5"/>
                      <a:stretch>
                        <a:fillRect/>
                      </a:stretch>
                    </p:blipFill>
                    <p:spPr>
                      <a:xfrm>
                        <a:off x="926487" y="930263"/>
                        <a:ext cx="7431640" cy="5689600"/>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2985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424800" y="419040"/>
            <a:ext cx="8227440" cy="723600"/>
          </a:xfrm>
          <a:prstGeom prst="rect">
            <a:avLst/>
          </a:prstGeom>
          <a:noFill/>
          <a:ln>
            <a:noFill/>
          </a:ln>
        </p:spPr>
        <p:style>
          <a:lnRef idx="0">
            <a:scrgbClr r="0" g="0" b="0"/>
          </a:lnRef>
          <a:fillRef idx="0">
            <a:scrgbClr r="0" g="0" b="0"/>
          </a:fillRef>
          <a:effectRef idx="0">
            <a:scrgbClr r="0" g="0" b="0"/>
          </a:effectRef>
          <a:fontRef idx="minor"/>
        </p:style>
        <p:txBody>
          <a:bodyPr lIns="90000" tIns="12960" rIns="90000" bIns="45000" anchor="ctr"/>
          <a:lstStyle/>
          <a:p>
            <a:pPr algn="ctr">
              <a:lnSpc>
                <a:spcPct val="100000"/>
              </a:lnSpc>
            </a:pPr>
            <a:r>
              <a:rPr lang="en-US" sz="2400" b="1" strike="noStrike" spc="-1">
                <a:solidFill>
                  <a:srgbClr val="1F497D"/>
                </a:solidFill>
                <a:uFill>
                  <a:solidFill>
                    <a:srgbClr val="FFFFFF"/>
                  </a:solidFill>
                </a:uFill>
                <a:latin typeface="Calibri"/>
              </a:rPr>
              <a:t>PhenomeCentral: A Portal for Phenotypic and Genotypic Matchmaking of Patients with Rare Genetic Diseases</a:t>
            </a:r>
            <a:endParaRPr lang="en-US" sz="1800" b="0" strike="noStrike" spc="-1">
              <a:solidFill>
                <a:srgbClr val="000000"/>
              </a:solidFill>
              <a:uFill>
                <a:solidFill>
                  <a:srgbClr val="FFFFFF"/>
                </a:solidFill>
              </a:uFill>
              <a:latin typeface="Arial"/>
            </a:endParaRPr>
          </a:p>
        </p:txBody>
      </p:sp>
      <p:pic>
        <p:nvPicPr>
          <p:cNvPr id="438" name="Picture 3"/>
          <p:cNvPicPr/>
          <p:nvPr/>
        </p:nvPicPr>
        <p:blipFill>
          <a:blip r:embed="rId3"/>
          <a:stretch/>
        </p:blipFill>
        <p:spPr>
          <a:xfrm>
            <a:off x="0" y="0"/>
            <a:ext cx="360" cy="360"/>
          </a:xfrm>
          <a:prstGeom prst="rect">
            <a:avLst/>
          </a:prstGeom>
          <a:ln w="9360">
            <a:noFill/>
          </a:ln>
        </p:spPr>
      </p:pic>
      <p:sp>
        <p:nvSpPr>
          <p:cNvPr id="439" name="CustomShape 2"/>
          <p:cNvSpPr/>
          <p:nvPr/>
        </p:nvSpPr>
        <p:spPr>
          <a:xfrm>
            <a:off x="115200" y="6205680"/>
            <a:ext cx="6251760" cy="504720"/>
          </a:xfrm>
          <a:prstGeom prst="rect">
            <a:avLst/>
          </a:prstGeom>
          <a:noFill/>
          <a:ln w="9360">
            <a:noFill/>
          </a:ln>
        </p:spPr>
        <p:style>
          <a:lnRef idx="0">
            <a:scrgbClr r="0" g="0" b="0"/>
          </a:lnRef>
          <a:fillRef idx="0">
            <a:scrgbClr r="0" g="0" b="0"/>
          </a:fillRef>
          <a:effectRef idx="0">
            <a:scrgbClr r="0" g="0" b="0"/>
          </a:effectRef>
          <a:fontRef idx="minor"/>
        </p:style>
        <p:txBody>
          <a:bodyPr lIns="81720" tIns="49680" rIns="81720" bIns="40680"/>
          <a:lstStyle/>
          <a:p>
            <a:r>
              <a:rPr lang="en-US" sz="1000" b="1" strike="noStrike" spc="-1">
                <a:solidFill>
                  <a:srgbClr val="000000"/>
                </a:solidFill>
                <a:uFill>
                  <a:solidFill>
                    <a:srgbClr val="FFFFFF"/>
                  </a:solidFill>
                </a:uFill>
                <a:latin typeface="Calibri"/>
                <a:ea typeface="DejaVu Sans"/>
              </a:rPr>
              <a:t>Human Mutation</a:t>
            </a:r>
            <a:endParaRPr lang="en-US" sz="1800" b="0" strike="noStrike" spc="-1">
              <a:solidFill>
                <a:srgbClr val="000000"/>
              </a:solidFill>
              <a:uFill>
                <a:solidFill>
                  <a:srgbClr val="FFFFFF"/>
                </a:solidFill>
              </a:uFill>
              <a:latin typeface="Arial"/>
            </a:endParaRPr>
          </a:p>
          <a:p>
            <a:r>
              <a:rPr lang="en-US" sz="1000" b="0" u="sng" strike="noStrike" spc="-1">
                <a:solidFill>
                  <a:srgbClr val="0000FF"/>
                </a:solidFill>
                <a:uFill>
                  <a:solidFill>
                    <a:srgbClr val="FFFFFF"/>
                  </a:solidFill>
                </a:uFill>
                <a:latin typeface="Calibri"/>
                <a:ea typeface="DejaVu Sans"/>
                <a:hlinkClick r:id="rId4"/>
              </a:rPr>
              <a:t>Volume 36, Issue 10, </a:t>
            </a:r>
            <a:r>
              <a:rPr lang="en-US" sz="1000" b="0" strike="noStrike" spc="-1">
                <a:solidFill>
                  <a:srgbClr val="000000"/>
                </a:solidFill>
                <a:uFill>
                  <a:solidFill>
                    <a:srgbClr val="FFFFFF"/>
                  </a:solidFill>
                </a:uFill>
                <a:latin typeface="Calibri"/>
                <a:ea typeface="DejaVu Sans"/>
              </a:rPr>
              <a:t>pages 931-940, 31 AUG 2015 DOI: 10.1002/humu.22851</a:t>
            </a:r>
            <a:endParaRPr lang="en-US" sz="1800" b="0" strike="noStrike" spc="-1">
              <a:solidFill>
                <a:srgbClr val="000000"/>
              </a:solidFill>
              <a:uFill>
                <a:solidFill>
                  <a:srgbClr val="FFFFFF"/>
                </a:solidFill>
              </a:uFill>
              <a:latin typeface="Arial"/>
            </a:endParaRPr>
          </a:p>
          <a:p>
            <a:pPr>
              <a:lnSpc>
                <a:spcPct val="100000"/>
              </a:lnSpc>
            </a:pPr>
            <a:r>
              <a:rPr lang="en-US" sz="1000" b="0" u="sng" strike="noStrike" spc="-1">
                <a:solidFill>
                  <a:srgbClr val="0000FF"/>
                </a:solidFill>
                <a:uFill>
                  <a:solidFill>
                    <a:srgbClr val="FFFFFF"/>
                  </a:solidFill>
                </a:uFill>
                <a:latin typeface="Calibri"/>
                <a:ea typeface="DejaVu Sans"/>
                <a:hlinkClick r:id="rId5"/>
              </a:rPr>
              <a:t>http://onlinelibrary.wiley.com/doi/10.1002/humu.22851/full#humu22851-fig-0001</a:t>
            </a:r>
            <a:endParaRPr lang="en-US" sz="1800" b="0" strike="noStrike" spc="-1">
              <a:solidFill>
                <a:srgbClr val="000000"/>
              </a:solidFill>
              <a:uFill>
                <a:solidFill>
                  <a:srgbClr val="FFFFFF"/>
                </a:solidFill>
              </a:uFill>
              <a:latin typeface="Arial"/>
            </a:endParaRPr>
          </a:p>
        </p:txBody>
      </p:sp>
      <p:pic>
        <p:nvPicPr>
          <p:cNvPr id="440" name="Picture 1"/>
          <p:cNvPicPr/>
          <p:nvPr/>
        </p:nvPicPr>
        <p:blipFill>
          <a:blip r:embed="rId6"/>
          <a:stretch/>
        </p:blipFill>
        <p:spPr>
          <a:xfrm>
            <a:off x="0" y="1728720"/>
            <a:ext cx="9143280" cy="3718800"/>
          </a:xfrm>
          <a:prstGeom prst="rect">
            <a:avLst/>
          </a:prstGeom>
          <a:ln>
            <a:noFill/>
          </a:ln>
        </p:spPr>
      </p:pic>
      <p:sp>
        <p:nvSpPr>
          <p:cNvPr id="44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3024016-2A12-4ECF-B80A-581B5874EB3A}" type="slidenum">
              <a:rPr lang="en-US" sz="1200" b="0" strike="noStrike" spc="-1">
                <a:solidFill>
                  <a:srgbClr val="8B8B8B"/>
                </a:solidFill>
                <a:uFill>
                  <a:solidFill>
                    <a:srgbClr val="FFFFFF"/>
                  </a:solidFill>
                </a:uFill>
                <a:latin typeface="Calibri"/>
              </a:rPr>
              <a:t>56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429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Ontologies have a </a:t>
            </a:r>
            <a:r>
              <a:rPr lang="en-US" b="1" dirty="0" smtClean="0"/>
              <a:t>rich history </a:t>
            </a:r>
            <a:r>
              <a:rPr lang="en-US" dirty="0" smtClean="0"/>
              <a:t>in philosophy that has evolved to </a:t>
            </a:r>
            <a:r>
              <a:rPr lang="en-US" b="1" dirty="0" smtClean="0"/>
              <a:t>modular and computable representation of human knowledge</a:t>
            </a:r>
          </a:p>
          <a:p>
            <a:r>
              <a:rPr lang="en-US" b="1" dirty="0" smtClean="0"/>
              <a:t>Description logics </a:t>
            </a:r>
            <a:r>
              <a:rPr lang="en-US" dirty="0" smtClean="0"/>
              <a:t>(e.g. OWL) are the current favored formalism to build and test ontologies.</a:t>
            </a:r>
          </a:p>
          <a:p>
            <a:r>
              <a:rPr lang="en-US" dirty="0" smtClean="0"/>
              <a:t>Ontologies have a </a:t>
            </a:r>
            <a:r>
              <a:rPr lang="en-US" b="1" dirty="0" smtClean="0"/>
              <a:t>variety of uses </a:t>
            </a:r>
            <a:r>
              <a:rPr lang="en-US" dirty="0" smtClean="0"/>
              <a:t>from the answering questions to enabling sophisticated knowledge discovery.</a:t>
            </a:r>
          </a:p>
          <a:p>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57</a:t>
            </a:fld>
            <a:endParaRPr lang="en-US"/>
          </a:p>
        </p:txBody>
      </p:sp>
    </p:spTree>
    <p:extLst>
      <p:ext uri="{BB962C8B-B14F-4D97-AF65-F5344CB8AC3E}">
        <p14:creationId xmlns:p14="http://schemas.microsoft.com/office/powerpoint/2010/main" val="24173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57200" y="20592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i="1" strike="noStrike" spc="-1" dirty="0">
                <a:solidFill>
                  <a:srgbClr val="1F497D"/>
                </a:solidFill>
                <a:uFill>
                  <a:solidFill>
                    <a:srgbClr val="FFFFFF"/>
                  </a:solidFill>
                </a:uFill>
                <a:latin typeface="Calibri"/>
              </a:rPr>
              <a:t>genus–differentia</a:t>
            </a:r>
            <a:r>
              <a:rPr lang="en-US" sz="4400" b="1" strike="noStrike" spc="-1" dirty="0">
                <a:solidFill>
                  <a:srgbClr val="1F497D"/>
                </a:solidFill>
                <a:uFill>
                  <a:solidFill>
                    <a:srgbClr val="FFFFFF"/>
                  </a:solidFill>
                </a:uFill>
                <a:latin typeface="Calibri"/>
              </a:rPr>
              <a:t> definitions </a:t>
            </a:r>
            <a:endParaRPr lang="en-US" sz="1800" b="0" strike="noStrike" spc="-1" dirty="0">
              <a:solidFill>
                <a:srgbClr val="000000"/>
              </a:solidFill>
              <a:uFill>
                <a:solidFill>
                  <a:srgbClr val="FFFFFF"/>
                </a:solidFill>
              </a:uFill>
              <a:latin typeface="Arial"/>
            </a:endParaRPr>
          </a:p>
          <a:p>
            <a:pPr algn="ctr">
              <a:lnSpc>
                <a:spcPct val="100000"/>
              </a:lnSpc>
            </a:pPr>
            <a:r>
              <a:rPr lang="en-US" sz="4400" b="1" strike="noStrike" spc="-1" dirty="0">
                <a:solidFill>
                  <a:srgbClr val="1F497D"/>
                </a:solidFill>
                <a:uFill>
                  <a:solidFill>
                    <a:srgbClr val="FFFFFF"/>
                  </a:solidFill>
                </a:uFill>
                <a:latin typeface="Calibri"/>
              </a:rPr>
              <a:t>are one way to specify ontologies</a:t>
            </a:r>
            <a:endParaRPr lang="en-US" sz="1800" b="0" strike="noStrike" spc="-1" dirty="0">
              <a:solidFill>
                <a:srgbClr val="000000"/>
              </a:solidFill>
              <a:uFill>
                <a:solidFill>
                  <a:srgbClr val="FFFFFF"/>
                </a:solidFill>
              </a:uFill>
              <a:latin typeface="Arial"/>
            </a:endParaRPr>
          </a:p>
        </p:txBody>
      </p:sp>
      <p:sp>
        <p:nvSpPr>
          <p:cNvPr id="25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39"/>
              </a:spcBef>
            </a:pPr>
            <a:r>
              <a:rPr lang="en-US" sz="2200" b="0" strike="noStrike" spc="-1" dirty="0">
                <a:solidFill>
                  <a:srgbClr val="000000"/>
                </a:solidFill>
                <a:uFill>
                  <a:solidFill>
                    <a:srgbClr val="FFFFFF"/>
                  </a:solidFill>
                </a:uFill>
                <a:latin typeface="Calibri"/>
              </a:rPr>
              <a:t>A type of </a:t>
            </a:r>
            <a:r>
              <a:rPr lang="en-US" sz="2200" b="0" i="1" strike="noStrike" spc="-1" dirty="0" err="1">
                <a:solidFill>
                  <a:srgbClr val="000000"/>
                </a:solidFill>
                <a:uFill>
                  <a:solidFill>
                    <a:srgbClr val="FFFFFF"/>
                  </a:solidFill>
                </a:uFill>
                <a:latin typeface="Calibri"/>
              </a:rPr>
              <a:t>intensional</a:t>
            </a:r>
            <a:r>
              <a:rPr lang="en-US" sz="2200" b="0" strike="noStrike" spc="-1" dirty="0">
                <a:solidFill>
                  <a:srgbClr val="000000"/>
                </a:solidFill>
                <a:uFill>
                  <a:solidFill>
                    <a:srgbClr val="FFFFFF"/>
                  </a:solidFill>
                </a:uFill>
                <a:latin typeface="Calibri"/>
              </a:rPr>
              <a:t> definition - where necessary and sufficient conditions are specified - composed of two parts:</a:t>
            </a:r>
            <a:endParaRPr lang="en-US" sz="1800" b="0" strike="noStrike" spc="-1" dirty="0">
              <a:solidFill>
                <a:srgbClr val="000000"/>
              </a:solidFill>
              <a:uFill>
                <a:solidFill>
                  <a:srgbClr val="FFFFFF"/>
                </a:solidFill>
              </a:uFill>
              <a:latin typeface="Arial"/>
            </a:endParaRPr>
          </a:p>
          <a:p>
            <a:pPr>
              <a:lnSpc>
                <a:spcPct val="100000"/>
              </a:lnSpc>
              <a:spcBef>
                <a:spcPts val="439"/>
              </a:spcBef>
            </a:pPr>
            <a:endParaRPr lang="en-US" sz="1800" b="0" strike="noStrike" spc="-1" dirty="0">
              <a:solidFill>
                <a:srgbClr val="000000"/>
              </a:solidFill>
              <a:uFill>
                <a:solidFill>
                  <a:srgbClr val="FFFFFF"/>
                </a:solidFill>
              </a:uFill>
              <a:latin typeface="Arial"/>
            </a:endParaRPr>
          </a:p>
          <a:p>
            <a:pPr>
              <a:lnSpc>
                <a:spcPct val="100000"/>
              </a:lnSpc>
              <a:spcBef>
                <a:spcPts val="439"/>
              </a:spcBef>
            </a:pPr>
            <a:r>
              <a:rPr lang="en-US" sz="2200" b="1" u="sng" strike="noStrike" spc="-1" dirty="0">
                <a:solidFill>
                  <a:srgbClr val="000000"/>
                </a:solidFill>
                <a:uFill>
                  <a:solidFill>
                    <a:srgbClr val="FFFFFF"/>
                  </a:solidFill>
                </a:uFill>
                <a:latin typeface="Calibri"/>
              </a:rPr>
              <a:t>genus</a:t>
            </a:r>
            <a:r>
              <a:rPr lang="en-US" sz="2200" b="0" strike="noStrike" spc="-1" dirty="0">
                <a:solidFill>
                  <a:srgbClr val="000000"/>
                </a:solidFill>
                <a:uFill>
                  <a:solidFill>
                    <a:srgbClr val="FFFFFF"/>
                  </a:solidFill>
                </a:uFill>
                <a:latin typeface="Calibri"/>
              </a:rPr>
              <a:t>: Serves as the basis for a new definition; all definitions with the same genus are considered members of that genus.</a:t>
            </a:r>
            <a:endParaRPr lang="en-US" sz="1800" b="0" strike="noStrike" spc="-1" dirty="0">
              <a:solidFill>
                <a:srgbClr val="000000"/>
              </a:solidFill>
              <a:uFill>
                <a:solidFill>
                  <a:srgbClr val="FFFFFF"/>
                </a:solidFill>
              </a:uFill>
              <a:latin typeface="Arial"/>
            </a:endParaRPr>
          </a:p>
          <a:p>
            <a:pPr>
              <a:lnSpc>
                <a:spcPct val="100000"/>
              </a:lnSpc>
              <a:spcBef>
                <a:spcPts val="439"/>
              </a:spcBef>
            </a:pPr>
            <a:endParaRPr lang="en-US" sz="1800" b="0" strike="noStrike" spc="-1" dirty="0">
              <a:solidFill>
                <a:srgbClr val="000000"/>
              </a:solidFill>
              <a:uFill>
                <a:solidFill>
                  <a:srgbClr val="FFFFFF"/>
                </a:solidFill>
              </a:uFill>
              <a:latin typeface="Arial"/>
            </a:endParaRPr>
          </a:p>
          <a:p>
            <a:pPr>
              <a:lnSpc>
                <a:spcPct val="100000"/>
              </a:lnSpc>
              <a:spcBef>
                <a:spcPts val="439"/>
              </a:spcBef>
            </a:pPr>
            <a:r>
              <a:rPr lang="en-US" sz="2200" b="1" u="sng" strike="noStrike" spc="-1" dirty="0">
                <a:solidFill>
                  <a:srgbClr val="C0504D"/>
                </a:solidFill>
                <a:uFill>
                  <a:solidFill>
                    <a:srgbClr val="FFFFFF"/>
                  </a:solidFill>
                </a:uFill>
                <a:latin typeface="Calibri"/>
              </a:rPr>
              <a:t>differentia</a:t>
            </a:r>
            <a:r>
              <a:rPr lang="en-US" sz="2200" b="0" strike="noStrike" spc="-1" dirty="0">
                <a:solidFill>
                  <a:srgbClr val="000000"/>
                </a:solidFill>
                <a:uFill>
                  <a:solidFill>
                    <a:srgbClr val="FFFFFF"/>
                  </a:solidFill>
                </a:uFill>
                <a:latin typeface="Calibri"/>
              </a:rPr>
              <a:t>: The portion of the definition that is not provided by the genus.</a:t>
            </a:r>
            <a:endParaRPr lang="en-US" sz="1800" b="0" strike="noStrike" spc="-1" dirty="0">
              <a:solidFill>
                <a:srgbClr val="000000"/>
              </a:solidFill>
              <a:uFill>
                <a:solidFill>
                  <a:srgbClr val="FFFFFF"/>
                </a:solidFill>
              </a:uFill>
              <a:latin typeface="Arial"/>
            </a:endParaRPr>
          </a:p>
          <a:p>
            <a:pPr>
              <a:lnSpc>
                <a:spcPct val="100000"/>
              </a:lnSpc>
              <a:spcBef>
                <a:spcPts val="439"/>
              </a:spcBef>
            </a:pPr>
            <a:endParaRPr lang="en-US" sz="1800" b="0" strike="noStrike" spc="-1" dirty="0">
              <a:solidFill>
                <a:srgbClr val="000000"/>
              </a:solidFill>
              <a:uFill>
                <a:solidFill>
                  <a:srgbClr val="FFFFFF"/>
                </a:solidFill>
              </a:uFill>
              <a:latin typeface="Arial"/>
            </a:endParaRPr>
          </a:p>
          <a:p>
            <a:pPr>
              <a:lnSpc>
                <a:spcPct val="100000"/>
              </a:lnSpc>
              <a:spcBef>
                <a:spcPts val="439"/>
              </a:spcBef>
            </a:pPr>
            <a:r>
              <a:rPr lang="en-US" sz="2200" b="0" strike="noStrike" spc="-1" dirty="0">
                <a:solidFill>
                  <a:srgbClr val="000000"/>
                </a:solidFill>
                <a:uFill>
                  <a:solidFill>
                    <a:srgbClr val="FFFFFF"/>
                  </a:solidFill>
                </a:uFill>
                <a:latin typeface="Calibri"/>
              </a:rPr>
              <a:t>a </a:t>
            </a:r>
            <a:r>
              <a:rPr lang="en-US" sz="2200" b="1" strike="noStrike" spc="-1" dirty="0">
                <a:solidFill>
                  <a:srgbClr val="00B050"/>
                </a:solidFill>
                <a:uFill>
                  <a:solidFill>
                    <a:srgbClr val="FFFFFF"/>
                  </a:solidFill>
                </a:uFill>
                <a:latin typeface="Calibri"/>
              </a:rPr>
              <a:t>rhombus</a:t>
            </a:r>
            <a:r>
              <a:rPr lang="en-US" sz="2200" b="0" strike="noStrike" spc="-1" dirty="0">
                <a:solidFill>
                  <a:srgbClr val="000000"/>
                </a:solidFill>
                <a:uFill>
                  <a:solidFill>
                    <a:srgbClr val="FFFFFF"/>
                  </a:solidFill>
                </a:uFill>
                <a:latin typeface="Calibri"/>
              </a:rPr>
              <a:t>: a </a:t>
            </a:r>
            <a:r>
              <a:rPr lang="en-US" sz="2200" b="1" strike="noStrike" spc="-1" dirty="0">
                <a:solidFill>
                  <a:srgbClr val="000000"/>
                </a:solidFill>
                <a:uFill>
                  <a:solidFill>
                    <a:srgbClr val="FFFFFF"/>
                  </a:solidFill>
                </a:uFill>
                <a:latin typeface="Calibri"/>
              </a:rPr>
              <a:t>quadrilateral</a:t>
            </a:r>
            <a:r>
              <a:rPr lang="en-US" sz="2200" b="0" strike="noStrike" spc="-1" dirty="0">
                <a:solidFill>
                  <a:srgbClr val="000000"/>
                </a:solidFill>
                <a:uFill>
                  <a:solidFill>
                    <a:srgbClr val="FFFFFF"/>
                  </a:solidFill>
                </a:uFill>
                <a:latin typeface="Calibri"/>
              </a:rPr>
              <a:t> that </a:t>
            </a:r>
            <a:r>
              <a:rPr lang="en-US" sz="2200" b="0" strike="noStrike" spc="-1" dirty="0">
                <a:solidFill>
                  <a:srgbClr val="C0504D"/>
                </a:solidFill>
                <a:uFill>
                  <a:solidFill>
                    <a:srgbClr val="FFFFFF"/>
                  </a:solidFill>
                </a:uFill>
                <a:latin typeface="Calibri"/>
              </a:rPr>
              <a:t>has bounding sides which all have the same length</a:t>
            </a:r>
            <a:r>
              <a:rPr lang="en-US" sz="22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a:p>
            <a:pPr>
              <a:lnSpc>
                <a:spcPct val="100000"/>
              </a:lnSpc>
              <a:spcBef>
                <a:spcPts val="439"/>
              </a:spcBef>
            </a:pPr>
            <a:r>
              <a:rPr lang="en-US" sz="2200" b="0" strike="noStrike" spc="-1" dirty="0">
                <a:solidFill>
                  <a:srgbClr val="000000"/>
                </a:solidFill>
                <a:uFill>
                  <a:solidFill>
                    <a:srgbClr val="FFFFFF"/>
                  </a:solidFill>
                </a:uFill>
                <a:latin typeface="Calibri"/>
              </a:rPr>
              <a:t>a </a:t>
            </a:r>
            <a:r>
              <a:rPr lang="en-US" sz="2200" b="1" strike="noStrike" spc="-1" dirty="0">
                <a:solidFill>
                  <a:schemeClr val="accent4">
                    <a:lumMod val="75000"/>
                  </a:schemeClr>
                </a:solidFill>
                <a:uFill>
                  <a:solidFill>
                    <a:srgbClr val="FFFFFF"/>
                  </a:solidFill>
                </a:uFill>
                <a:latin typeface="Calibri"/>
              </a:rPr>
              <a:t>square</a:t>
            </a:r>
            <a:r>
              <a:rPr lang="en-US" sz="2200" b="0" strike="noStrike" spc="-1" dirty="0">
                <a:solidFill>
                  <a:srgbClr val="000000"/>
                </a:solidFill>
                <a:uFill>
                  <a:solidFill>
                    <a:srgbClr val="FFFFFF"/>
                  </a:solidFill>
                </a:uFill>
                <a:latin typeface="Calibri"/>
              </a:rPr>
              <a:t>: a </a:t>
            </a:r>
            <a:r>
              <a:rPr lang="en-US" sz="2200" b="1" strike="noStrike" spc="-1" dirty="0">
                <a:solidFill>
                  <a:srgbClr val="00B050"/>
                </a:solidFill>
                <a:uFill>
                  <a:solidFill>
                    <a:srgbClr val="FFFFFF"/>
                  </a:solidFill>
                </a:uFill>
                <a:latin typeface="Calibri"/>
              </a:rPr>
              <a:t>rhombus</a:t>
            </a:r>
            <a:r>
              <a:rPr lang="en-US" sz="2200" b="0" strike="noStrike" spc="-1" dirty="0">
                <a:solidFill>
                  <a:srgbClr val="000000"/>
                </a:solidFill>
                <a:uFill>
                  <a:solidFill>
                    <a:srgbClr val="FFFFFF"/>
                  </a:solidFill>
                </a:uFill>
                <a:latin typeface="Calibri"/>
              </a:rPr>
              <a:t> that </a:t>
            </a:r>
            <a:r>
              <a:rPr lang="en-US" sz="2200" b="0" strike="noStrike" spc="-1" dirty="0">
                <a:solidFill>
                  <a:srgbClr val="C0504D"/>
                </a:solidFill>
                <a:uFill>
                  <a:solidFill>
                    <a:srgbClr val="FFFFFF"/>
                  </a:solidFill>
                </a:uFill>
                <a:latin typeface="Calibri"/>
              </a:rPr>
              <a:t>has interior angles which are all right angles</a:t>
            </a:r>
            <a:r>
              <a:rPr lang="en-US" sz="2200" b="0" strike="noStrike" spc="-1" dirty="0">
                <a:solidFill>
                  <a:srgbClr val="000000"/>
                </a:solidFill>
                <a:uFill>
                  <a:solidFill>
                    <a:srgbClr val="FFFFFF"/>
                  </a:solidFill>
                </a:uFill>
                <a:latin typeface="Calibri"/>
              </a:rPr>
              <a:t>.</a:t>
            </a:r>
            <a:endParaRPr lang="en-US" sz="1800" b="0" strike="noStrike" spc="-1" dirty="0">
              <a:solidFill>
                <a:srgbClr val="000000"/>
              </a:solidFill>
              <a:uFill>
                <a:solidFill>
                  <a:srgbClr val="FFFFFF"/>
                </a:solidFill>
              </a:uFill>
              <a:latin typeface="Arial"/>
            </a:endParaRPr>
          </a:p>
        </p:txBody>
      </p:sp>
      <p:sp>
        <p:nvSpPr>
          <p:cNvPr id="25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F511EB9-A0CE-49F0-AAF3-3FC299423BAF}" type="slidenum">
              <a:rPr lang="en-US" sz="1200" b="0" strike="noStrike" spc="-1">
                <a:solidFill>
                  <a:srgbClr val="8B8B8B"/>
                </a:solidFill>
                <a:uFill>
                  <a:solidFill>
                    <a:srgbClr val="FFFFFF"/>
                  </a:solidFill>
                </a:uFill>
                <a:latin typeface="Calibri"/>
              </a:rPr>
              <a:t>6</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644040" y="1676520"/>
            <a:ext cx="490068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Supreme genus: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SUBSTANCE</a:t>
            </a:r>
            <a:endParaRPr lang="en-US" sz="1800" b="0" strike="noStrike" spc="-1">
              <a:solidFill>
                <a:srgbClr val="000000"/>
              </a:solidFill>
              <a:uFill>
                <a:solidFill>
                  <a:srgbClr val="FFFFFF"/>
                </a:solidFill>
              </a:uFill>
              <a:latin typeface="Arial"/>
            </a:endParaRPr>
          </a:p>
        </p:txBody>
      </p:sp>
      <p:sp>
        <p:nvSpPr>
          <p:cNvPr id="261" name="CustomShape 2"/>
          <p:cNvSpPr/>
          <p:nvPr/>
        </p:nvSpPr>
        <p:spPr>
          <a:xfrm>
            <a:off x="1113840" y="2529000"/>
            <a:ext cx="60451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dirty="0">
                <a:solidFill>
                  <a:srgbClr val="000000"/>
                </a:solidFill>
                <a:uFill>
                  <a:solidFill>
                    <a:srgbClr val="FFFFFF"/>
                  </a:solidFill>
                </a:uFill>
                <a:latin typeface="Book Antiqua"/>
                <a:ea typeface="DejaVu Sans"/>
              </a:rPr>
              <a:t>Subordinate </a:t>
            </a:r>
            <a:r>
              <a:rPr lang="en-US" sz="1800" b="0" i="1" strike="noStrike" spc="-1" dirty="0" smtClean="0">
                <a:solidFill>
                  <a:srgbClr val="000000"/>
                </a:solidFill>
                <a:uFill>
                  <a:solidFill>
                    <a:srgbClr val="FFFFFF"/>
                  </a:solidFill>
                </a:uFill>
                <a:latin typeface="Book Antiqua"/>
                <a:ea typeface="DejaVu Sans"/>
              </a:rPr>
              <a:t>genera                          </a:t>
            </a:r>
            <a:r>
              <a:rPr lang="en-US" sz="1800" b="1" strike="noStrike" spc="-1" dirty="0" smtClean="0">
                <a:solidFill>
                  <a:srgbClr val="1F497D"/>
                </a:solidFill>
                <a:uFill>
                  <a:solidFill>
                    <a:srgbClr val="FFFFFF"/>
                  </a:solidFill>
                </a:uFill>
                <a:latin typeface="Book Antiqua"/>
                <a:ea typeface="DejaVu Sans"/>
              </a:rPr>
              <a:t>BODY</a:t>
            </a:r>
            <a:r>
              <a:rPr lang="en-US" sz="1800" b="0" strike="noStrike" spc="-1" dirty="0">
                <a:solidFill>
                  <a:srgbClr val="000000"/>
                </a:solidFill>
                <a:uFill>
                  <a:solidFill>
                    <a:srgbClr val="FFFFFF"/>
                  </a:solidFill>
                </a:uFill>
                <a:latin typeface="Book Antiqua"/>
                <a:ea typeface="DejaVu Sans"/>
              </a:rPr>
              <a:t>		</a:t>
            </a:r>
            <a:r>
              <a:rPr lang="en-US" sz="1800" b="1" strike="noStrike" spc="-1" dirty="0">
                <a:solidFill>
                  <a:srgbClr val="1F497D"/>
                </a:solidFill>
                <a:uFill>
                  <a:solidFill>
                    <a:srgbClr val="FFFFFF"/>
                  </a:solidFill>
                </a:uFill>
                <a:latin typeface="Book Antiqua"/>
                <a:ea typeface="DejaVu Sans"/>
              </a:rPr>
              <a:t>SPIRIT</a:t>
            </a:r>
            <a:endParaRPr lang="en-US" sz="1800" b="0" strike="noStrike" spc="-1" dirty="0">
              <a:solidFill>
                <a:srgbClr val="000000"/>
              </a:solidFill>
              <a:uFill>
                <a:solidFill>
                  <a:srgbClr val="FFFFFF"/>
                </a:solidFill>
              </a:uFill>
              <a:latin typeface="Arial"/>
            </a:endParaRPr>
          </a:p>
        </p:txBody>
      </p:sp>
      <p:sp>
        <p:nvSpPr>
          <p:cNvPr id="262" name="CustomShape 3"/>
          <p:cNvSpPr/>
          <p:nvPr/>
        </p:nvSpPr>
        <p:spPr>
          <a:xfrm>
            <a:off x="547200" y="2071800"/>
            <a:ext cx="61959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material		         immaterial</a:t>
            </a:r>
            <a:endParaRPr lang="en-US" sz="1800" b="0" strike="noStrike" spc="-1">
              <a:solidFill>
                <a:srgbClr val="000000"/>
              </a:solidFill>
              <a:uFill>
                <a:solidFill>
                  <a:srgbClr val="FFFFFF"/>
                </a:solidFill>
              </a:uFill>
              <a:latin typeface="Arial"/>
            </a:endParaRPr>
          </a:p>
        </p:txBody>
      </p:sp>
      <p:sp>
        <p:nvSpPr>
          <p:cNvPr id="263" name="CustomShape 4"/>
          <p:cNvSpPr/>
          <p:nvPr/>
        </p:nvSpPr>
        <p:spPr>
          <a:xfrm>
            <a:off x="546120" y="2909880"/>
            <a:ext cx="61045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animate		         inanimate</a:t>
            </a:r>
            <a:endParaRPr lang="en-US" sz="1800" b="0" strike="noStrike" spc="-1">
              <a:solidFill>
                <a:srgbClr val="000000"/>
              </a:solidFill>
              <a:uFill>
                <a:solidFill>
                  <a:srgbClr val="FFFFFF"/>
                </a:solidFill>
              </a:uFill>
              <a:latin typeface="Arial"/>
            </a:endParaRPr>
          </a:p>
        </p:txBody>
      </p:sp>
      <p:sp>
        <p:nvSpPr>
          <p:cNvPr id="264" name="CustomShape 5"/>
          <p:cNvSpPr/>
          <p:nvPr/>
        </p:nvSpPr>
        <p:spPr>
          <a:xfrm>
            <a:off x="366840" y="3672000"/>
            <a:ext cx="64886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sensitive	        	       insensitive</a:t>
            </a:r>
            <a:endParaRPr lang="en-US" sz="1800" b="0" strike="noStrike" spc="-1">
              <a:solidFill>
                <a:srgbClr val="000000"/>
              </a:solidFill>
              <a:uFill>
                <a:solidFill>
                  <a:srgbClr val="FFFFFF"/>
                </a:solidFill>
              </a:uFill>
              <a:latin typeface="Arial"/>
            </a:endParaRPr>
          </a:p>
        </p:txBody>
      </p:sp>
      <p:sp>
        <p:nvSpPr>
          <p:cNvPr id="265" name="CustomShape 6"/>
          <p:cNvSpPr/>
          <p:nvPr/>
        </p:nvSpPr>
        <p:spPr>
          <a:xfrm>
            <a:off x="788760" y="3290760"/>
            <a:ext cx="69368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dirty="0">
                <a:solidFill>
                  <a:srgbClr val="000000"/>
                </a:solidFill>
                <a:uFill>
                  <a:solidFill>
                    <a:srgbClr val="FFFFFF"/>
                  </a:solidFill>
                </a:uFill>
                <a:latin typeface="Book Antiqua"/>
                <a:ea typeface="DejaVu Sans"/>
              </a:rPr>
              <a:t>Subordinate genera:</a:t>
            </a:r>
            <a:r>
              <a:rPr lang="en-US" sz="1800" b="0" strike="noStrike" spc="-1" dirty="0">
                <a:solidFill>
                  <a:srgbClr val="000000"/>
                </a:solidFill>
                <a:uFill>
                  <a:solidFill>
                    <a:srgbClr val="FFFFFF"/>
                  </a:solidFill>
                </a:uFill>
                <a:latin typeface="Book Antiqua"/>
                <a:ea typeface="DejaVu Sans"/>
              </a:rPr>
              <a:t>	</a:t>
            </a:r>
            <a:r>
              <a:rPr lang="en-US" sz="1800" b="0" strike="noStrike" spc="-1" dirty="0" smtClean="0">
                <a:solidFill>
                  <a:srgbClr val="000000"/>
                </a:solidFill>
                <a:uFill>
                  <a:solidFill>
                    <a:srgbClr val="FFFFFF"/>
                  </a:solidFill>
                </a:uFill>
                <a:latin typeface="Book Antiqua"/>
                <a:ea typeface="DejaVu Sans"/>
              </a:rPr>
              <a:t>               </a:t>
            </a:r>
            <a:r>
              <a:rPr lang="en-US" sz="1800" b="1" strike="noStrike" spc="-1" dirty="0" smtClean="0">
                <a:solidFill>
                  <a:srgbClr val="1F497D"/>
                </a:solidFill>
                <a:uFill>
                  <a:solidFill>
                    <a:srgbClr val="FFFFFF"/>
                  </a:solidFill>
                </a:uFill>
                <a:latin typeface="Book Antiqua"/>
                <a:ea typeface="DejaVu Sans"/>
              </a:rPr>
              <a:t>LIVING</a:t>
            </a:r>
            <a:r>
              <a:rPr lang="en-US" sz="1800" b="0" strike="noStrike" spc="-1" dirty="0">
                <a:solidFill>
                  <a:srgbClr val="000000"/>
                </a:solidFill>
                <a:uFill>
                  <a:solidFill>
                    <a:srgbClr val="FFFFFF"/>
                  </a:solidFill>
                </a:uFill>
                <a:latin typeface="Book Antiqua"/>
                <a:ea typeface="DejaVu Sans"/>
              </a:rPr>
              <a:t>	       </a:t>
            </a:r>
            <a:r>
              <a:rPr lang="en-US" sz="1800" b="0" strike="noStrike" spc="-1" dirty="0" smtClean="0">
                <a:solidFill>
                  <a:srgbClr val="000000"/>
                </a:solidFill>
                <a:uFill>
                  <a:solidFill>
                    <a:srgbClr val="FFFFFF"/>
                  </a:solidFill>
                </a:uFill>
                <a:latin typeface="Book Antiqua"/>
                <a:ea typeface="DejaVu Sans"/>
              </a:rPr>
              <a:t>             </a:t>
            </a:r>
            <a:r>
              <a:rPr lang="en-US" sz="1800" b="1" strike="noStrike" spc="-1" dirty="0">
                <a:solidFill>
                  <a:srgbClr val="1F497D"/>
                </a:solidFill>
                <a:uFill>
                  <a:solidFill>
                    <a:srgbClr val="FFFFFF"/>
                  </a:solidFill>
                </a:uFill>
                <a:latin typeface="Book Antiqua"/>
                <a:ea typeface="DejaVu Sans"/>
              </a:rPr>
              <a:t>MINERAL</a:t>
            </a:r>
            <a:endParaRPr lang="en-US" sz="1800" b="0" strike="noStrike" spc="-1" dirty="0">
              <a:solidFill>
                <a:srgbClr val="000000"/>
              </a:solidFill>
              <a:uFill>
                <a:solidFill>
                  <a:srgbClr val="FFFFFF"/>
                </a:solidFill>
              </a:uFill>
              <a:latin typeface="Arial"/>
            </a:endParaRPr>
          </a:p>
        </p:txBody>
      </p:sp>
      <p:sp>
        <p:nvSpPr>
          <p:cNvPr id="266" name="CustomShape 7"/>
          <p:cNvSpPr/>
          <p:nvPr/>
        </p:nvSpPr>
        <p:spPr>
          <a:xfrm>
            <a:off x="485640" y="4129200"/>
            <a:ext cx="75715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Proximate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ANIMAL</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PLANT</a:t>
            </a:r>
            <a:endParaRPr lang="en-US" sz="1800" b="0" strike="noStrike" spc="-1">
              <a:solidFill>
                <a:srgbClr val="000000"/>
              </a:solidFill>
              <a:uFill>
                <a:solidFill>
                  <a:srgbClr val="FFFFFF"/>
                </a:solidFill>
              </a:uFill>
              <a:latin typeface="Arial"/>
            </a:endParaRPr>
          </a:p>
        </p:txBody>
      </p:sp>
      <p:sp>
        <p:nvSpPr>
          <p:cNvPr id="267" name="CustomShape 8"/>
          <p:cNvSpPr/>
          <p:nvPr/>
        </p:nvSpPr>
        <p:spPr>
          <a:xfrm>
            <a:off x="1369440" y="4967280"/>
            <a:ext cx="55785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dirty="0">
                <a:solidFill>
                  <a:srgbClr val="000000"/>
                </a:solidFill>
                <a:uFill>
                  <a:solidFill>
                    <a:srgbClr val="FFFFFF"/>
                  </a:solidFill>
                </a:uFill>
                <a:latin typeface="Book Antiqua"/>
                <a:ea typeface="DejaVu Sans"/>
              </a:rPr>
              <a:t>Species:</a:t>
            </a:r>
            <a:r>
              <a:rPr lang="en-US" sz="1800" b="0" strike="noStrike" spc="-1" dirty="0">
                <a:solidFill>
                  <a:srgbClr val="000000"/>
                </a:solidFill>
                <a:uFill>
                  <a:solidFill>
                    <a:srgbClr val="FFFFFF"/>
                  </a:solidFill>
                </a:uFill>
                <a:latin typeface="Book Antiqua"/>
                <a:ea typeface="DejaVu Sans"/>
              </a:rPr>
              <a:t>			</a:t>
            </a:r>
            <a:r>
              <a:rPr lang="en-US" sz="1800" b="1" strike="noStrike" spc="-1" dirty="0" smtClean="0">
                <a:solidFill>
                  <a:srgbClr val="1F497D"/>
                </a:solidFill>
                <a:uFill>
                  <a:solidFill>
                    <a:srgbClr val="FFFFFF"/>
                  </a:solidFill>
                </a:uFill>
                <a:latin typeface="Book Antiqua"/>
                <a:ea typeface="DejaVu Sans"/>
              </a:rPr>
              <a:t>HUMAN</a:t>
            </a:r>
            <a:r>
              <a:rPr lang="en-US" sz="1800" b="0" strike="noStrike" spc="-1" dirty="0">
                <a:solidFill>
                  <a:srgbClr val="000000"/>
                </a:solidFill>
                <a:uFill>
                  <a:solidFill>
                    <a:srgbClr val="FFFFFF"/>
                  </a:solidFill>
                </a:uFill>
                <a:latin typeface="Book Antiqua"/>
                <a:ea typeface="DejaVu Sans"/>
              </a:rPr>
              <a:t>		</a:t>
            </a:r>
            <a:r>
              <a:rPr lang="en-US" sz="1800" b="1" strike="noStrike" spc="-1" dirty="0">
                <a:solidFill>
                  <a:srgbClr val="1F497D"/>
                </a:solidFill>
                <a:uFill>
                  <a:solidFill>
                    <a:srgbClr val="FFFFFF"/>
                  </a:solidFill>
                </a:uFill>
                <a:latin typeface="Book Antiqua"/>
                <a:ea typeface="DejaVu Sans"/>
              </a:rPr>
              <a:t>BEAST</a:t>
            </a:r>
            <a:endParaRPr lang="en-US" sz="1800" b="0" strike="noStrike" spc="-1" dirty="0">
              <a:solidFill>
                <a:srgbClr val="000000"/>
              </a:solidFill>
              <a:uFill>
                <a:solidFill>
                  <a:srgbClr val="FFFFFF"/>
                </a:solidFill>
              </a:uFill>
              <a:latin typeface="Arial"/>
            </a:endParaRPr>
          </a:p>
        </p:txBody>
      </p:sp>
      <p:sp>
        <p:nvSpPr>
          <p:cNvPr id="268" name="CustomShape 9"/>
          <p:cNvSpPr/>
          <p:nvPr/>
        </p:nvSpPr>
        <p:spPr>
          <a:xfrm>
            <a:off x="843120" y="4510080"/>
            <a:ext cx="538200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dirty="0">
                <a:solidFill>
                  <a:srgbClr val="000000"/>
                </a:solidFill>
                <a:uFill>
                  <a:solidFill>
                    <a:srgbClr val="FFFFFF"/>
                  </a:solidFill>
                </a:uFill>
                <a:latin typeface="Book Antiqua"/>
                <a:ea typeface="DejaVu Sans"/>
              </a:rPr>
              <a:t>Differentiae:</a:t>
            </a:r>
            <a:r>
              <a:rPr lang="en-US" sz="1800" b="0" strike="noStrike" spc="-1" dirty="0">
                <a:solidFill>
                  <a:srgbClr val="000000"/>
                </a:solidFill>
                <a:uFill>
                  <a:solidFill>
                    <a:srgbClr val="FFFFFF"/>
                  </a:solidFill>
                </a:uFill>
                <a:latin typeface="Book Antiqua"/>
                <a:ea typeface="DejaVu Sans"/>
              </a:rPr>
              <a:t>		rational		       irrational</a:t>
            </a:r>
            <a:endParaRPr lang="en-US" sz="1800" b="0" strike="noStrike" spc="-1" dirty="0">
              <a:solidFill>
                <a:srgbClr val="000000"/>
              </a:solidFill>
              <a:uFill>
                <a:solidFill>
                  <a:srgbClr val="FFFFFF"/>
                </a:solidFill>
              </a:uFill>
              <a:latin typeface="Arial"/>
            </a:endParaRPr>
          </a:p>
        </p:txBody>
      </p:sp>
      <p:sp>
        <p:nvSpPr>
          <p:cNvPr id="269" name="CustomShape 10"/>
          <p:cNvSpPr/>
          <p:nvPr/>
        </p:nvSpPr>
        <p:spPr>
          <a:xfrm>
            <a:off x="609840" y="6251400"/>
            <a:ext cx="62247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Individuals:</a:t>
            </a:r>
            <a:r>
              <a:rPr lang="en-US" sz="1800" b="0" strike="noStrike" spc="-1">
                <a:solidFill>
                  <a:srgbClr val="000000"/>
                </a:solidFill>
                <a:uFill>
                  <a:solidFill>
                    <a:srgbClr val="FFFFFF"/>
                  </a:solidFill>
                </a:uFill>
                <a:latin typeface="Book Antiqua"/>
                <a:ea typeface="DejaVu Sans"/>
              </a:rPr>
              <a:t>		Socrates       Plato      Aristotle       …</a:t>
            </a:r>
            <a:endParaRPr lang="en-US" sz="1800" b="0" strike="noStrike" spc="-1">
              <a:solidFill>
                <a:srgbClr val="000000"/>
              </a:solidFill>
              <a:uFill>
                <a:solidFill>
                  <a:srgbClr val="FFFFFF"/>
                </a:solidFill>
              </a:uFill>
              <a:latin typeface="Arial"/>
            </a:endParaRPr>
          </a:p>
        </p:txBody>
      </p:sp>
      <p:sp>
        <p:nvSpPr>
          <p:cNvPr id="270" name="Line 11"/>
          <p:cNvSpPr/>
          <p:nvPr/>
        </p:nvSpPr>
        <p:spPr>
          <a:xfrm flipH="1">
            <a:off x="3962160" y="1981080"/>
            <a:ext cx="53352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1" name="Line 12"/>
          <p:cNvSpPr/>
          <p:nvPr/>
        </p:nvSpPr>
        <p:spPr>
          <a:xfrm flipH="1" flipV="1">
            <a:off x="5263200" y="195984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2" name="Line 13"/>
          <p:cNvSpPr/>
          <p:nvPr/>
        </p:nvSpPr>
        <p:spPr>
          <a:xfrm flipH="1" flipV="1">
            <a:off x="6658560" y="23490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3" name="Line 14"/>
          <p:cNvSpPr/>
          <p:nvPr/>
        </p:nvSpPr>
        <p:spPr>
          <a:xfrm flipH="1" flipV="1">
            <a:off x="5134680" y="2806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4" name="Line 15"/>
          <p:cNvSpPr/>
          <p:nvPr/>
        </p:nvSpPr>
        <p:spPr>
          <a:xfrm flipH="1" flipV="1">
            <a:off x="6658560" y="31107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5" name="Line 16"/>
          <p:cNvSpPr/>
          <p:nvPr/>
        </p:nvSpPr>
        <p:spPr>
          <a:xfrm flipH="1" flipV="1">
            <a:off x="5058360" y="35679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6" name="Line 17"/>
          <p:cNvSpPr/>
          <p:nvPr/>
        </p:nvSpPr>
        <p:spPr>
          <a:xfrm flipH="1" flipV="1">
            <a:off x="6658560" y="39492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7" name="Line 18"/>
          <p:cNvSpPr/>
          <p:nvPr/>
        </p:nvSpPr>
        <p:spPr>
          <a:xfrm flipH="1" flipV="1">
            <a:off x="5058360" y="44064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8" name="Line 19"/>
          <p:cNvSpPr/>
          <p:nvPr/>
        </p:nvSpPr>
        <p:spPr>
          <a:xfrm flipH="1" flipV="1">
            <a:off x="65062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9" name="Line 20"/>
          <p:cNvSpPr/>
          <p:nvPr/>
        </p:nvSpPr>
        <p:spPr>
          <a:xfrm flipH="1" flipV="1">
            <a:off x="5132880" y="5243040"/>
            <a:ext cx="1632240" cy="10306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0" name="Line 21"/>
          <p:cNvSpPr/>
          <p:nvPr/>
        </p:nvSpPr>
        <p:spPr>
          <a:xfrm flipH="1" flipV="1">
            <a:off x="4828680" y="5243040"/>
            <a:ext cx="969120" cy="9975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1" name="Line 22"/>
          <p:cNvSpPr/>
          <p:nvPr/>
        </p:nvSpPr>
        <p:spPr>
          <a:xfrm flipH="1" flipV="1">
            <a:off x="4545000" y="5247720"/>
            <a:ext cx="155160" cy="10152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2" name="Line 23"/>
          <p:cNvSpPr/>
          <p:nvPr/>
        </p:nvSpPr>
        <p:spPr>
          <a:xfrm flipV="1">
            <a:off x="3664440" y="5243760"/>
            <a:ext cx="706680" cy="1088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3" name="Line 24"/>
          <p:cNvSpPr/>
          <p:nvPr/>
        </p:nvSpPr>
        <p:spPr>
          <a:xfrm flipH="1" flipV="1">
            <a:off x="3991680" y="23490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4" name="Line 25"/>
          <p:cNvSpPr/>
          <p:nvPr/>
        </p:nvSpPr>
        <p:spPr>
          <a:xfrm flipH="1" flipV="1">
            <a:off x="3915360" y="318708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5" name="Line 26"/>
          <p:cNvSpPr/>
          <p:nvPr/>
        </p:nvSpPr>
        <p:spPr>
          <a:xfrm flipH="1" flipV="1">
            <a:off x="3763080" y="3949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6" name="Line 27"/>
          <p:cNvSpPr/>
          <p:nvPr/>
        </p:nvSpPr>
        <p:spPr>
          <a:xfrm flipH="1" flipV="1">
            <a:off x="37630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7" name="Line 28"/>
          <p:cNvSpPr/>
          <p:nvPr/>
        </p:nvSpPr>
        <p:spPr>
          <a:xfrm flipH="1">
            <a:off x="3886200" y="2819160"/>
            <a:ext cx="53316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8" name="Line 29"/>
          <p:cNvSpPr/>
          <p:nvPr/>
        </p:nvSpPr>
        <p:spPr>
          <a:xfrm flipH="1">
            <a:off x="3886200" y="3581280"/>
            <a:ext cx="53316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9" name="Line 30"/>
          <p:cNvSpPr/>
          <p:nvPr/>
        </p:nvSpPr>
        <p:spPr>
          <a:xfrm flipH="1">
            <a:off x="3809880" y="4419360"/>
            <a:ext cx="53352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90" name="CustomShape 31"/>
          <p:cNvSpPr/>
          <p:nvPr/>
        </p:nvSpPr>
        <p:spPr>
          <a:xfrm>
            <a:off x="609480" y="266760"/>
            <a:ext cx="77716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000" b="1" strike="noStrike" spc="-1" dirty="0">
                <a:solidFill>
                  <a:srgbClr val="1F497D"/>
                </a:solidFill>
                <a:uFill>
                  <a:solidFill>
                    <a:srgbClr val="FFFFFF"/>
                  </a:solidFill>
                </a:uFill>
                <a:latin typeface="Calibri"/>
              </a:rPr>
              <a:t>Porphyry’s depiction of </a:t>
            </a:r>
            <a:endParaRPr lang="en-US" sz="1800" b="0" strike="noStrike" spc="-1" dirty="0">
              <a:solidFill>
                <a:srgbClr val="000000"/>
              </a:solidFill>
              <a:uFill>
                <a:solidFill>
                  <a:srgbClr val="FFFFFF"/>
                </a:solidFill>
              </a:uFill>
              <a:latin typeface="Arial"/>
            </a:endParaRPr>
          </a:p>
          <a:p>
            <a:pPr algn="ctr">
              <a:lnSpc>
                <a:spcPct val="100000"/>
              </a:lnSpc>
            </a:pPr>
            <a:r>
              <a:rPr lang="en-US" sz="4000" b="1" strike="noStrike" spc="-1" dirty="0">
                <a:solidFill>
                  <a:srgbClr val="1F497D"/>
                </a:solidFill>
                <a:uFill>
                  <a:solidFill>
                    <a:srgbClr val="FFFFFF"/>
                  </a:solidFill>
                </a:uFill>
                <a:latin typeface="Calibri"/>
              </a:rPr>
              <a:t>Aristotle’s Categories</a:t>
            </a:r>
            <a:endParaRPr lang="en-US" sz="1800" b="0" strike="noStrike" spc="-1" dirty="0">
              <a:solidFill>
                <a:srgbClr val="000000"/>
              </a:solidFill>
              <a:uFill>
                <a:solidFill>
                  <a:srgbClr val="FFFFFF"/>
                </a:solidFill>
              </a:uFill>
              <a:latin typeface="Arial"/>
            </a:endParaRPr>
          </a:p>
        </p:txBody>
      </p:sp>
      <p:sp>
        <p:nvSpPr>
          <p:cNvPr id="292" name="CustomShape 3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0393053-0DAE-4670-A239-E1ECDF002241}" type="slidenum">
              <a:rPr lang="en-US" sz="1200" b="0" strike="noStrike" spc="-1">
                <a:solidFill>
                  <a:srgbClr val="8B8B8B"/>
                </a:solidFill>
                <a:uFill>
                  <a:solidFill>
                    <a:srgbClr val="FFFFFF"/>
                  </a:solidFill>
                </a:uFill>
                <a:latin typeface="Calibri"/>
              </a:rPr>
              <a:t>7</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Biological Taxonomy</a:t>
            </a:r>
            <a:endParaRPr lang="en-US" sz="1800" b="0" strike="noStrike" spc="-1">
              <a:solidFill>
                <a:srgbClr val="000000"/>
              </a:solidFill>
              <a:uFill>
                <a:solidFill>
                  <a:srgbClr val="FFFFFF"/>
                </a:solidFill>
              </a:uFill>
              <a:latin typeface="Arial"/>
            </a:endParaRPr>
          </a:p>
        </p:txBody>
      </p:sp>
      <p:sp>
        <p:nvSpPr>
          <p:cNvPr id="294" name="CustomShape 2"/>
          <p:cNvSpPr/>
          <p:nvPr/>
        </p:nvSpPr>
        <p:spPr>
          <a:xfrm>
            <a:off x="4800600" y="1600200"/>
            <a:ext cx="38854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A biological classification (taxonomy) by </a:t>
            </a:r>
            <a:r>
              <a:rPr lang="en-US" sz="2400" b="1" strike="noStrike" spc="-1" dirty="0">
                <a:solidFill>
                  <a:srgbClr val="000000"/>
                </a:solidFill>
                <a:uFill>
                  <a:solidFill>
                    <a:srgbClr val="FFFFFF"/>
                  </a:solidFill>
                </a:uFill>
                <a:latin typeface="Calibri"/>
              </a:rPr>
              <a:t>Carl Linnaeus</a:t>
            </a:r>
            <a:r>
              <a:rPr lang="en-US" sz="2400" b="0" strike="noStrike" spc="-1" dirty="0">
                <a:solidFill>
                  <a:srgbClr val="000000"/>
                </a:solidFill>
                <a:uFill>
                  <a:solidFill>
                    <a:srgbClr val="FFFFFF"/>
                  </a:solidFill>
                </a:uFill>
                <a:latin typeface="Calibri"/>
              </a:rPr>
              <a:t> in his </a:t>
            </a:r>
            <a:r>
              <a:rPr lang="en-US" sz="2400" b="0" strike="noStrike" spc="-1" dirty="0" err="1">
                <a:solidFill>
                  <a:srgbClr val="000000"/>
                </a:solidFill>
                <a:uFill>
                  <a:solidFill>
                    <a:srgbClr val="FFFFFF"/>
                  </a:solidFill>
                </a:uFill>
                <a:latin typeface="Calibri"/>
              </a:rPr>
              <a:t>Systema</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Naturae</a:t>
            </a:r>
            <a:r>
              <a:rPr lang="en-US" sz="2400" b="0" strike="noStrike" spc="-1" dirty="0">
                <a:solidFill>
                  <a:srgbClr val="000000"/>
                </a:solidFill>
                <a:uFill>
                  <a:solidFill>
                    <a:srgbClr val="FFFFFF"/>
                  </a:solidFill>
                </a:uFill>
                <a:latin typeface="Calibri"/>
              </a:rPr>
              <a:t> (1735)</a:t>
            </a:r>
            <a:endParaRPr lang="en-US" sz="14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Three kingdoms, divided into classes, and they, in turn, into orders, families, genera, and species, with an additional rank lower than species.</a:t>
            </a:r>
            <a:endParaRPr lang="en-US" sz="1400" b="0" strike="noStrike" spc="-1" dirty="0">
              <a:solidFill>
                <a:srgbClr val="000000"/>
              </a:solidFill>
              <a:uFill>
                <a:solidFill>
                  <a:srgbClr val="FFFFFF"/>
                </a:solidFill>
              </a:uFill>
              <a:latin typeface="Arial"/>
            </a:endParaRPr>
          </a:p>
        </p:txBody>
      </p:sp>
      <p:sp>
        <p:nvSpPr>
          <p:cNvPr id="2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F9F61113-60A3-4FB5-B041-00A3D05C22C9}" type="slidenum">
              <a:rPr lang="en-US" sz="1200" b="0" strike="noStrike" spc="-1">
                <a:solidFill>
                  <a:srgbClr val="8B8B8B"/>
                </a:solidFill>
                <a:uFill>
                  <a:solidFill>
                    <a:srgbClr val="FFFFFF"/>
                  </a:solidFill>
                </a:uFill>
                <a:latin typeface="Calibri"/>
              </a:rPr>
              <a:t>8</a:t>
            </a:fld>
            <a:endParaRPr lang="en-US" sz="1800" b="0" strike="noStrike" spc="-1">
              <a:solidFill>
                <a:srgbClr val="000000"/>
              </a:solidFill>
              <a:uFill>
                <a:solidFill>
                  <a:srgbClr val="FFFFFF"/>
                </a:solidFill>
              </a:uFill>
              <a:latin typeface="Arial"/>
            </a:endParaRPr>
          </a:p>
        </p:txBody>
      </p:sp>
      <p:pic>
        <p:nvPicPr>
          <p:cNvPr id="297" name="Picture 2"/>
          <p:cNvPicPr/>
          <p:nvPr/>
        </p:nvPicPr>
        <p:blipFill>
          <a:blip r:embed="rId2"/>
          <a:stretch/>
        </p:blipFill>
        <p:spPr>
          <a:xfrm>
            <a:off x="380880" y="1447920"/>
            <a:ext cx="4036680" cy="4309200"/>
          </a:xfrm>
          <a:prstGeom prst="rect">
            <a:avLst/>
          </a:prstGeom>
          <a:ln>
            <a:noFill/>
          </a:ln>
        </p:spPr>
      </p:pic>
      <p:sp>
        <p:nvSpPr>
          <p:cNvPr id="298" name="CustomShape 5"/>
          <p:cNvSpPr/>
          <p:nvPr/>
        </p:nvSpPr>
        <p:spPr>
          <a:xfrm>
            <a:off x="12600" y="5595840"/>
            <a:ext cx="24256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Rank: a classification </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taxonomic categories</a:t>
            </a:r>
            <a:endParaRPr lang="en-US" sz="1800" b="0" strike="noStrike" spc="-1">
              <a:solidFill>
                <a:srgbClr val="000000"/>
              </a:solidFill>
              <a:uFill>
                <a:solidFill>
                  <a:srgbClr val="FFFFFF"/>
                </a:solidFill>
              </a:uFill>
              <a:latin typeface="Arial"/>
            </a:endParaRPr>
          </a:p>
        </p:txBody>
      </p:sp>
      <p:sp>
        <p:nvSpPr>
          <p:cNvPr id="299" name="CustomShape 6"/>
          <p:cNvSpPr/>
          <p:nvPr/>
        </p:nvSpPr>
        <p:spPr>
          <a:xfrm>
            <a:off x="2582640" y="5571720"/>
            <a:ext cx="210384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Biological taxonomy: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an is-a hierarchy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biological types</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1" strike="noStrike" spc="-1">
                <a:solidFill>
                  <a:srgbClr val="1F497D"/>
                </a:solidFill>
                <a:uFill>
                  <a:solidFill>
                    <a:srgbClr val="FFFFFF"/>
                  </a:solidFill>
                </a:uFill>
                <a:latin typeface="Calibri"/>
              </a:rPr>
              <a:t>Genus-differentia illustrates basic inference vis-à-vis the “is a” relationship</a:t>
            </a:r>
            <a:endParaRPr lang="en-US" sz="1800" b="0" strike="noStrike" spc="-1">
              <a:solidFill>
                <a:srgbClr val="000000"/>
              </a:solidFill>
              <a:uFill>
                <a:solidFill>
                  <a:srgbClr val="FFFFFF"/>
                </a:solidFill>
              </a:uFill>
              <a:latin typeface="Arial"/>
            </a:endParaRPr>
          </a:p>
        </p:txBody>
      </p:sp>
      <p:sp>
        <p:nvSpPr>
          <p:cNvPr id="302"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99E87E6-6E6F-4A42-99D4-F7DBCD4E7395}" type="slidenum">
              <a:rPr lang="en-US" sz="1200" b="0" strike="noStrike" spc="-1">
                <a:solidFill>
                  <a:srgbClr val="8B8B8B"/>
                </a:solidFill>
                <a:uFill>
                  <a:solidFill>
                    <a:srgbClr val="FFFFFF"/>
                  </a:solidFill>
                </a:uFill>
                <a:latin typeface="Calibri"/>
              </a:rPr>
              <a:t>9</a:t>
            </a:fld>
            <a:endParaRPr lang="en-US" sz="1800" b="0" strike="noStrike" spc="-1">
              <a:solidFill>
                <a:srgbClr val="000000"/>
              </a:solidFill>
              <a:uFill>
                <a:solidFill>
                  <a:srgbClr val="FFFFFF"/>
                </a:solidFill>
              </a:uFill>
              <a:latin typeface="Arial"/>
            </a:endParaRPr>
          </a:p>
        </p:txBody>
      </p:sp>
      <p:sp>
        <p:nvSpPr>
          <p:cNvPr id="303" name="CustomShape 4"/>
          <p:cNvSpPr/>
          <p:nvPr/>
        </p:nvSpPr>
        <p:spPr>
          <a:xfrm>
            <a:off x="838080" y="5257800"/>
            <a:ext cx="1675800" cy="91368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04" name="CustomShape 5"/>
          <p:cNvSpPr/>
          <p:nvPr/>
        </p:nvSpPr>
        <p:spPr>
          <a:xfrm>
            <a:off x="838080" y="3467160"/>
            <a:ext cx="1675800" cy="91368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05" name="CustomShape 6"/>
          <p:cNvSpPr/>
          <p:nvPr/>
        </p:nvSpPr>
        <p:spPr>
          <a:xfrm>
            <a:off x="838080" y="160020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06" name="CustomShape 7"/>
          <p:cNvSpPr/>
          <p:nvPr/>
        </p:nvSpPr>
        <p:spPr>
          <a:xfrm>
            <a:off x="1676520" y="441972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7" name="CustomShape 8"/>
          <p:cNvSpPr/>
          <p:nvPr/>
        </p:nvSpPr>
        <p:spPr>
          <a:xfrm>
            <a:off x="1676520" y="258660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8" name="CustomShape 9"/>
          <p:cNvSpPr/>
          <p:nvPr/>
        </p:nvSpPr>
        <p:spPr>
          <a:xfrm>
            <a:off x="1755000" y="27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09" name="CustomShape 10"/>
          <p:cNvSpPr/>
          <p:nvPr/>
        </p:nvSpPr>
        <p:spPr>
          <a:xfrm>
            <a:off x="1728000" y="461592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10" name="CustomShape 11"/>
          <p:cNvSpPr/>
          <p:nvPr/>
        </p:nvSpPr>
        <p:spPr>
          <a:xfrm>
            <a:off x="4114800" y="2895480"/>
            <a:ext cx="4037760" cy="335196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sp>
      <p:sp>
        <p:nvSpPr>
          <p:cNvPr id="311" name="CustomShape 12"/>
          <p:cNvSpPr/>
          <p:nvPr/>
        </p:nvSpPr>
        <p:spPr>
          <a:xfrm>
            <a:off x="4800600" y="3581280"/>
            <a:ext cx="2437560" cy="213300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sp>
      <p:sp>
        <p:nvSpPr>
          <p:cNvPr id="312" name="CustomShape 13"/>
          <p:cNvSpPr/>
          <p:nvPr/>
        </p:nvSpPr>
        <p:spPr>
          <a:xfrm>
            <a:off x="5181480" y="419112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13" name="CustomShape 14"/>
          <p:cNvSpPr/>
          <p:nvPr/>
        </p:nvSpPr>
        <p:spPr>
          <a:xfrm>
            <a:off x="5501520" y="5225400"/>
            <a:ext cx="1035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14" name="CustomShape 15"/>
          <p:cNvSpPr/>
          <p:nvPr/>
        </p:nvSpPr>
        <p:spPr>
          <a:xfrm>
            <a:off x="5604480" y="5791320"/>
            <a:ext cx="829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15" name="CustomShape 16"/>
          <p:cNvSpPr/>
          <p:nvPr/>
        </p:nvSpPr>
        <p:spPr>
          <a:xfrm>
            <a:off x="2514600" y="2057400"/>
            <a:ext cx="11880" cy="3656880"/>
          </a:xfrm>
          <a:prstGeom prst="curvedConnector3">
            <a:avLst>
              <a:gd name="adj1" fmla="val 5184000"/>
            </a:avLst>
          </a:prstGeom>
          <a:noFill/>
          <a:ln w="28440" cap="rnd">
            <a:solidFill>
              <a:srgbClr val="4A7EBB"/>
            </a:solidFill>
            <a:custDash>
              <a:ds d="400000" sp="300000"/>
            </a:custDash>
            <a:round/>
            <a:tailEnd type="triangle" w="med" len="med"/>
          </a:ln>
        </p:spPr>
        <p:style>
          <a:lnRef idx="0">
            <a:scrgbClr r="0" g="0" b="0"/>
          </a:lnRef>
          <a:fillRef idx="0">
            <a:scrgbClr r="0" g="0" b="0"/>
          </a:fillRef>
          <a:effectRef idx="0">
            <a:scrgbClr r="0" g="0" b="0"/>
          </a:effectRef>
          <a:fontRef idx="minor"/>
        </p:style>
      </p:sp>
      <p:sp>
        <p:nvSpPr>
          <p:cNvPr id="316" name="CustomShape 17"/>
          <p:cNvSpPr/>
          <p:nvPr/>
        </p:nvSpPr>
        <p:spPr>
          <a:xfrm>
            <a:off x="3202920" y="36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38566</TotalTime>
  <Words>2839</Words>
  <Application>Microsoft Office PowerPoint</Application>
  <PresentationFormat>On-screen Show (4:3)</PresentationFormat>
  <Paragraphs>464</Paragraphs>
  <Slides>57</Slides>
  <Notes>13</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3" baseType="lpstr">
      <vt:lpstr>ＭＳ Ｐゴシック</vt:lpstr>
      <vt:lpstr>AR PL UMing HK</vt:lpstr>
      <vt:lpstr>Arial</vt:lpstr>
      <vt:lpstr>Book Antiqua</vt:lpstr>
      <vt:lpstr>Calibri</vt:lpstr>
      <vt:lpstr>Courier New</vt:lpstr>
      <vt:lpstr>DejaVu Sans</vt:lpstr>
      <vt:lpstr>Helvetica</vt:lpstr>
      <vt:lpstr>Symbol</vt:lpstr>
      <vt:lpstr>Times New Roman</vt:lpstr>
      <vt:lpstr>Wingdings</vt:lpstr>
      <vt:lpstr>Office Theme</vt:lpstr>
      <vt:lpstr>1_Office Theme</vt:lpstr>
      <vt:lpstr>2_Office Theme</vt:lpstr>
      <vt:lpstr>3_Office Theme</vt:lpstr>
      <vt:lpstr>Document</vt:lpstr>
      <vt:lpstr>PowerPoint Presentation</vt:lpstr>
      <vt:lpstr>PowerPoint Presentation</vt:lpstr>
      <vt:lpstr>PowerPoint Presentation</vt:lpstr>
      <vt:lpstr>Why are ontologies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class?</vt:lpstr>
      <vt:lpstr>What is an instance?</vt:lpstr>
      <vt:lpstr>An individual may have properties</vt:lpstr>
      <vt:lpstr>subClass</vt:lpstr>
      <vt:lpstr>Equivalent class</vt:lpstr>
      <vt:lpstr>Disjoint classes</vt:lpstr>
      <vt:lpstr>Same and different individuals</vt:lpstr>
      <vt:lpstr>Same and different individuals</vt:lpstr>
      <vt:lpstr>More complex class expressions</vt:lpstr>
      <vt:lpstr>Domain/Range Entailments</vt:lpstr>
      <vt:lpstr>Universal Quantification</vt:lpstr>
      <vt:lpstr>PowerPoint Presentation</vt:lpstr>
      <vt:lpstr>PowerPoint Presentation</vt:lpstr>
      <vt:lpstr>PowerPoint Presentation</vt:lpstr>
      <vt:lpstr>Query answering</vt:lpstr>
      <vt:lpstr>PowerPoint Presentation</vt:lpstr>
      <vt:lpstr>PowerPoint Presentation</vt:lpstr>
      <vt:lpstr>PowerPoint Presentation</vt:lpstr>
      <vt:lpstr>PowerPoint Presentation</vt:lpstr>
      <vt:lpstr>Reasoning with Ontologies</vt:lpstr>
      <vt:lpstr>Reasoning with Ontologies</vt:lpstr>
      <vt:lpstr>Reasoning with Ontologies</vt:lpstr>
      <vt:lpstr>Reasoning with Ontologies</vt:lpstr>
      <vt:lpstr>Applications in Biomedicine</vt:lpstr>
      <vt:lpstr>Use of ontologies for the  diagnosis of rare diseases</vt:lpstr>
      <vt:lpstr>Phenotypes</vt:lpstr>
      <vt:lpstr>Diagnosis  uses observable/measured phenotypes</vt:lpstr>
      <vt:lpstr>PowerPoint Presentation</vt:lpstr>
      <vt:lpstr>Matching patients to diseases</vt:lpstr>
      <vt:lpstr>Genotypes + Phenotypes Improves Diagnosis</vt:lpstr>
      <vt:lpstr>PhenIX helped diagnose 11/40 patients</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Ontologies</dc:title>
  <dc:subject/>
  <dc:creator>Michel Dumontier</dc:creator>
  <dc:description/>
  <cp:lastModifiedBy>Michel Dumontier</cp:lastModifiedBy>
  <cp:revision>717</cp:revision>
  <cp:lastPrinted>2017-07-12T15:02:02Z</cp:lastPrinted>
  <dcterms:created xsi:type="dcterms:W3CDTF">2012-11-25T23:18:47Z</dcterms:created>
  <dcterms:modified xsi:type="dcterms:W3CDTF">2018-06-29T11:21:35Z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18</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43</vt:i4>
  </property>
</Properties>
</file>